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0" r:id="rId2"/>
    <p:sldId id="281" r:id="rId3"/>
    <p:sldId id="282" r:id="rId4"/>
    <p:sldId id="261" r:id="rId5"/>
    <p:sldId id="260" r:id="rId6"/>
    <p:sldId id="264" r:id="rId7"/>
    <p:sldId id="271" r:id="rId8"/>
    <p:sldId id="257" r:id="rId9"/>
    <p:sldId id="278" r:id="rId10"/>
    <p:sldId id="259" r:id="rId11"/>
    <p:sldId id="279" r:id="rId12"/>
    <p:sldId id="265" r:id="rId13"/>
    <p:sldId id="256" r:id="rId14"/>
    <p:sldId id="273" r:id="rId15"/>
    <p:sldId id="270" r:id="rId16"/>
    <p:sldId id="272" r:id="rId17"/>
    <p:sldId id="274" r:id="rId18"/>
    <p:sldId id="275" r:id="rId19"/>
    <p:sldId id="276" r:id="rId20"/>
    <p:sldId id="277"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88"/>
  </p:normalViewPr>
  <p:slideViewPr>
    <p:cSldViewPr snapToGrid="0" snapToObjects="1">
      <p:cViewPr varScale="1">
        <p:scale>
          <a:sx n="117" d="100"/>
          <a:sy n="117" d="100"/>
        </p:scale>
        <p:origin x="360" y="168"/>
      </p:cViewPr>
      <p:guideLst/>
    </p:cSldViewPr>
  </p:slideViewPr>
  <p:notesTextViewPr>
    <p:cViewPr>
      <p:scale>
        <a:sx n="1" d="1"/>
        <a:sy n="1" d="1"/>
      </p:scale>
      <p:origin x="0" y="0"/>
    </p:cViewPr>
  </p:notesTextViewPr>
  <p:sorterViewPr>
    <p:cViewPr>
      <p:scale>
        <a:sx n="81" d="100"/>
        <a:sy n="81"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70E93-4046-7247-95D2-73849DD939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0415BDF1-0270-5C4A-8217-F6149C0EE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E8C2F231-5A91-474B-AF20-76FA8DCEB1D0}"/>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5" name="Footer Placeholder 4">
            <a:extLst>
              <a:ext uri="{FF2B5EF4-FFF2-40B4-BE49-F238E27FC236}">
                <a16:creationId xmlns:a16="http://schemas.microsoft.com/office/drawing/2014/main" id="{2D25C033-A245-5141-9EDA-B5EC72BF70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3903-0DB5-5944-93FF-BD3D87CE0FEF}"/>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3936932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E2A79-67FC-FA40-86A7-4119D9BB4DE7}"/>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639E121-1F98-AB4A-A92C-B52919879C7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80D2D8-C3AB-7E4B-9863-6F539EF067C4}"/>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5" name="Footer Placeholder 4">
            <a:extLst>
              <a:ext uri="{FF2B5EF4-FFF2-40B4-BE49-F238E27FC236}">
                <a16:creationId xmlns:a16="http://schemas.microsoft.com/office/drawing/2014/main" id="{423FBCDF-1272-AD43-B33C-A7744F67A8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91F44-CECE-7B4B-921A-E1FB5621D764}"/>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102050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CDA953-40C2-6B42-B7E2-BAAEF3E1D2C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7DC8587B-2112-D440-AD2E-2444D266A41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B5AF69B-B2AE-CD47-94DD-99C4CDF34E4B}"/>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5" name="Footer Placeholder 4">
            <a:extLst>
              <a:ext uri="{FF2B5EF4-FFF2-40B4-BE49-F238E27FC236}">
                <a16:creationId xmlns:a16="http://schemas.microsoft.com/office/drawing/2014/main" id="{DC7ACA27-73F8-B64D-BA53-79CE73B55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F1FDB-D8D9-074B-A156-DBD3BC3B0BD3}"/>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2599343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21BD-5609-6E4C-A546-B45EC2F8B14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F80567D-C673-B344-978B-7203A72B7A4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0CAD799-9A93-7845-BDC5-ED2F7FF36E67}"/>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5" name="Footer Placeholder 4">
            <a:extLst>
              <a:ext uri="{FF2B5EF4-FFF2-40B4-BE49-F238E27FC236}">
                <a16:creationId xmlns:a16="http://schemas.microsoft.com/office/drawing/2014/main" id="{B7640F0D-0D89-0B42-9597-4383D16CB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176A4-00A3-2C4E-9B38-DEDBCCECD098}"/>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239904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02E1E1-1C90-C747-843F-ACD4AB45D50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03E62B74-7BDB-1E4B-89E9-0B6B6DC4DE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48780D1-707D-E842-B422-9283BCA24462}"/>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5" name="Footer Placeholder 4">
            <a:extLst>
              <a:ext uri="{FF2B5EF4-FFF2-40B4-BE49-F238E27FC236}">
                <a16:creationId xmlns:a16="http://schemas.microsoft.com/office/drawing/2014/main" id="{53B3E0E8-2314-1A4D-A2D7-A43CC1740D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103D01-A40E-FF4D-A370-24B0C72CF34E}"/>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3955784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FDDB1-32BF-B24E-9718-43D6690614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E6707F8A-C4B7-A443-AADB-5744731400C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611E98FD-FF7A-814B-BD61-0EBCCF5EC96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02352DD-D5D3-2444-9560-5EF835D2CE40}"/>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6" name="Footer Placeholder 5">
            <a:extLst>
              <a:ext uri="{FF2B5EF4-FFF2-40B4-BE49-F238E27FC236}">
                <a16:creationId xmlns:a16="http://schemas.microsoft.com/office/drawing/2014/main" id="{ADC901BA-1FEB-AB4E-AA46-7A91B94A10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C93AD-CBD5-5F46-BC96-8A6248395BAF}"/>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237751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77722-9473-4B45-A136-3CE80ED7D6E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B586023-337A-FE4E-8C6D-42143848B7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2DC105-D4D7-1640-AA9F-D789C7F852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E145D3C-E687-5A45-AFC6-27DD1AC28B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6CB490D-2B3B-6942-88D9-F1C94D5C136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A5009120-8FC0-6E40-A09D-8C0AAA5B159E}"/>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8" name="Footer Placeholder 7">
            <a:extLst>
              <a:ext uri="{FF2B5EF4-FFF2-40B4-BE49-F238E27FC236}">
                <a16:creationId xmlns:a16="http://schemas.microsoft.com/office/drawing/2014/main" id="{C9A70FE4-3118-7444-9D60-3AAF970D44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9FA7EA-BDE5-4948-A9B2-3484815D4991}"/>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2741982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CD2D1-D0CC-4348-BE58-6A1E68543D4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183CE287-A5FA-454E-8E7B-3B2DB579AC4E}"/>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4" name="Footer Placeholder 3">
            <a:extLst>
              <a:ext uri="{FF2B5EF4-FFF2-40B4-BE49-F238E27FC236}">
                <a16:creationId xmlns:a16="http://schemas.microsoft.com/office/drawing/2014/main" id="{A59001FB-FA66-684A-9DF7-36D9E435CA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6CC58B-CAE8-BA47-BAC9-B8742C7937E5}"/>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2945017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9BA5E1-1D5A-AC40-ABAF-D0A913FF0EAD}"/>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3" name="Footer Placeholder 2">
            <a:extLst>
              <a:ext uri="{FF2B5EF4-FFF2-40B4-BE49-F238E27FC236}">
                <a16:creationId xmlns:a16="http://schemas.microsoft.com/office/drawing/2014/main" id="{86AB3626-53C2-2340-8427-11EA6030C1A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F9E257-0DA0-C54E-86C1-804FB513550A}"/>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335088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C51A5-59FA-4746-8D2F-01E9607F026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A3E8A3A-9FE3-9B4A-A09F-0AE63BB7B6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ACA3290-2EFE-ED42-9C9E-5DA8F1DE60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358B0E3-1CD3-D64C-AB7D-ADE20ACC1080}"/>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6" name="Footer Placeholder 5">
            <a:extLst>
              <a:ext uri="{FF2B5EF4-FFF2-40B4-BE49-F238E27FC236}">
                <a16:creationId xmlns:a16="http://schemas.microsoft.com/office/drawing/2014/main" id="{E950F024-7973-BA46-88ED-A351B8B06C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4CB63E-1D56-F949-A2EC-0C33AB4C7882}"/>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3588726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CC214-2762-6341-A899-3F30D5A7071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85736E0-D469-1E48-95A0-25C961551E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232870-1FC6-6A49-B212-228E677749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47923AB-0688-D048-B395-D8E1C31D6640}"/>
              </a:ext>
            </a:extLst>
          </p:cNvPr>
          <p:cNvSpPr>
            <a:spLocks noGrp="1"/>
          </p:cNvSpPr>
          <p:nvPr>
            <p:ph type="dt" sz="half" idx="10"/>
          </p:nvPr>
        </p:nvSpPr>
        <p:spPr/>
        <p:txBody>
          <a:bodyPr/>
          <a:lstStyle/>
          <a:p>
            <a:fld id="{CA09D786-5983-0148-AF66-535DD56CE3F8}" type="datetimeFigureOut">
              <a:rPr lang="en-US" smtClean="0"/>
              <a:t>1/14/22</a:t>
            </a:fld>
            <a:endParaRPr lang="en-US"/>
          </a:p>
        </p:txBody>
      </p:sp>
      <p:sp>
        <p:nvSpPr>
          <p:cNvPr id="6" name="Footer Placeholder 5">
            <a:extLst>
              <a:ext uri="{FF2B5EF4-FFF2-40B4-BE49-F238E27FC236}">
                <a16:creationId xmlns:a16="http://schemas.microsoft.com/office/drawing/2014/main" id="{C66018D4-CB06-DC49-8FAF-72B195C450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CD996D-84BD-CE44-A11A-A567BD1510B5}"/>
              </a:ext>
            </a:extLst>
          </p:cNvPr>
          <p:cNvSpPr>
            <a:spLocks noGrp="1"/>
          </p:cNvSpPr>
          <p:nvPr>
            <p:ph type="sldNum" sz="quarter" idx="12"/>
          </p:nvPr>
        </p:nvSpPr>
        <p:spPr/>
        <p:txBody>
          <a:bodyPr/>
          <a:lstStyle/>
          <a:p>
            <a:fld id="{192D04E9-C6EE-224B-BD12-BDE022D220AB}" type="slidenum">
              <a:rPr lang="en-US" smtClean="0"/>
              <a:t>‹#›</a:t>
            </a:fld>
            <a:endParaRPr lang="en-US"/>
          </a:p>
        </p:txBody>
      </p:sp>
    </p:spTree>
    <p:extLst>
      <p:ext uri="{BB962C8B-B14F-4D97-AF65-F5344CB8AC3E}">
        <p14:creationId xmlns:p14="http://schemas.microsoft.com/office/powerpoint/2010/main" val="24325766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49787A-D6DD-D641-8455-8AF114DA11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4D1E5AB-835F-B746-AE09-916220B7CA5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203AD0C-B1C6-DB44-B030-37338E478C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09D786-5983-0148-AF66-535DD56CE3F8}" type="datetimeFigureOut">
              <a:rPr lang="en-US" smtClean="0"/>
              <a:t>1/14/22</a:t>
            </a:fld>
            <a:endParaRPr lang="en-US"/>
          </a:p>
        </p:txBody>
      </p:sp>
      <p:sp>
        <p:nvSpPr>
          <p:cNvPr id="5" name="Footer Placeholder 4">
            <a:extLst>
              <a:ext uri="{FF2B5EF4-FFF2-40B4-BE49-F238E27FC236}">
                <a16:creationId xmlns:a16="http://schemas.microsoft.com/office/drawing/2014/main" id="{E9F2A6E5-D01E-654A-BC5B-1303DF3843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E819065-3EA5-9243-8C7E-8BA7A0D19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2D04E9-C6EE-224B-BD12-BDE022D220AB}" type="slidenum">
              <a:rPr lang="en-US" smtClean="0"/>
              <a:t>‹#›</a:t>
            </a:fld>
            <a:endParaRPr lang="en-US"/>
          </a:p>
        </p:txBody>
      </p:sp>
    </p:spTree>
    <p:extLst>
      <p:ext uri="{BB962C8B-B14F-4D97-AF65-F5344CB8AC3E}">
        <p14:creationId xmlns:p14="http://schemas.microsoft.com/office/powerpoint/2010/main" val="1346747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99388-E827-A24D-8338-0EDAF33BB17E}"/>
              </a:ext>
            </a:extLst>
          </p:cNvPr>
          <p:cNvSpPr>
            <a:spLocks noGrp="1"/>
          </p:cNvSpPr>
          <p:nvPr>
            <p:ph type="ctrTitle"/>
          </p:nvPr>
        </p:nvSpPr>
        <p:spPr/>
        <p:txBody>
          <a:bodyPr/>
          <a:lstStyle/>
          <a:p>
            <a:r>
              <a:rPr lang="en-US" b="1" dirty="0"/>
              <a:t>Gallstones</a:t>
            </a:r>
          </a:p>
        </p:txBody>
      </p:sp>
      <p:sp>
        <p:nvSpPr>
          <p:cNvPr id="3" name="Subtitle 2">
            <a:extLst>
              <a:ext uri="{FF2B5EF4-FFF2-40B4-BE49-F238E27FC236}">
                <a16:creationId xmlns:a16="http://schemas.microsoft.com/office/drawing/2014/main" id="{E7B7B6D4-7575-224D-B254-C6F92D9F675A}"/>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381315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62A000-1488-034F-88A1-8D1F3522FF0E}"/>
              </a:ext>
            </a:extLst>
          </p:cNvPr>
          <p:cNvPicPr>
            <a:picLocks noChangeAspect="1"/>
          </p:cNvPicPr>
          <p:nvPr/>
        </p:nvPicPr>
        <p:blipFill>
          <a:blip r:embed="rId2"/>
          <a:stretch>
            <a:fillRect/>
          </a:stretch>
        </p:blipFill>
        <p:spPr>
          <a:xfrm>
            <a:off x="3194050" y="1924050"/>
            <a:ext cx="5803900" cy="3009900"/>
          </a:xfrm>
          <a:prstGeom prst="rect">
            <a:avLst/>
          </a:prstGeom>
        </p:spPr>
      </p:pic>
    </p:spTree>
    <p:extLst>
      <p:ext uri="{BB962C8B-B14F-4D97-AF65-F5344CB8AC3E}">
        <p14:creationId xmlns:p14="http://schemas.microsoft.com/office/powerpoint/2010/main" val="1569368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7032F4-7F45-844D-859D-1D930FB0714C}"/>
              </a:ext>
            </a:extLst>
          </p:cNvPr>
          <p:cNvPicPr>
            <a:picLocks noChangeAspect="1"/>
          </p:cNvPicPr>
          <p:nvPr/>
        </p:nvPicPr>
        <p:blipFill>
          <a:blip r:embed="rId2"/>
          <a:stretch>
            <a:fillRect/>
          </a:stretch>
        </p:blipFill>
        <p:spPr>
          <a:xfrm>
            <a:off x="765560" y="0"/>
            <a:ext cx="10660879" cy="6858000"/>
          </a:xfrm>
          <a:prstGeom prst="rect">
            <a:avLst/>
          </a:prstGeom>
        </p:spPr>
      </p:pic>
    </p:spTree>
    <p:extLst>
      <p:ext uri="{BB962C8B-B14F-4D97-AF65-F5344CB8AC3E}">
        <p14:creationId xmlns:p14="http://schemas.microsoft.com/office/powerpoint/2010/main" val="2321814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04BC2F-C05D-9646-BFB5-2BF16CD8CE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C6E79B2-DBE8-444A-8F84-CA4E1C2A67AA}"/>
              </a:ext>
            </a:extLst>
          </p:cNvPr>
          <p:cNvSpPr>
            <a:spLocks noGrp="1"/>
          </p:cNvSpPr>
          <p:nvPr>
            <p:ph idx="1"/>
          </p:nvPr>
        </p:nvSpPr>
        <p:spPr/>
        <p:txBody>
          <a:bodyPr/>
          <a:lstStyle/>
          <a:p>
            <a:r>
              <a:rPr lang="en-IE" dirty="0" err="1"/>
              <a:t>approx</a:t>
            </a:r>
            <a:r>
              <a:rPr lang="en-IE" dirty="0"/>
              <a:t> 9% of the population develop gallstones or another gallbladder disease at some time in their lives. </a:t>
            </a:r>
          </a:p>
          <a:p>
            <a:r>
              <a:rPr lang="en-IE" dirty="0"/>
              <a:t>gallstones are lumps of solid material that form in the gallbladder </a:t>
            </a:r>
          </a:p>
          <a:p>
            <a:r>
              <a:rPr lang="en-IE" dirty="0"/>
              <a:t>usually resemble small stones or gravel </a:t>
            </a:r>
          </a:p>
          <a:p>
            <a:r>
              <a:rPr lang="en-IE" dirty="0"/>
              <a:t>can be as large as pebbles. Most are the size of a pea and may take many years to grow.</a:t>
            </a:r>
          </a:p>
          <a:p>
            <a:r>
              <a:rPr lang="en-IE" dirty="0"/>
              <a:t>anyone can get gallstones </a:t>
            </a:r>
          </a:p>
          <a:p>
            <a:r>
              <a:rPr lang="en-IE" dirty="0"/>
              <a:t>middle aged, overweight women have the highest risk - fair, fat and forty traditionally describes a typical patient!   </a:t>
            </a:r>
          </a:p>
          <a:p>
            <a:endParaRPr lang="en-US" dirty="0"/>
          </a:p>
        </p:txBody>
      </p:sp>
    </p:spTree>
    <p:extLst>
      <p:ext uri="{BB962C8B-B14F-4D97-AF65-F5344CB8AC3E}">
        <p14:creationId xmlns:p14="http://schemas.microsoft.com/office/powerpoint/2010/main" val="290047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74FEE-B315-DB46-936F-4326789D8E61}"/>
              </a:ext>
            </a:extLst>
          </p:cNvPr>
          <p:cNvSpPr>
            <a:spLocks noGrp="1"/>
          </p:cNvSpPr>
          <p:nvPr>
            <p:ph type="title"/>
          </p:nvPr>
        </p:nvSpPr>
        <p:spPr/>
        <p:txBody>
          <a:bodyPr/>
          <a:lstStyle/>
          <a:p>
            <a:r>
              <a:rPr lang="en-US" b="1" dirty="0"/>
              <a:t>Gallstone formation</a:t>
            </a:r>
          </a:p>
        </p:txBody>
      </p:sp>
      <p:sp>
        <p:nvSpPr>
          <p:cNvPr id="5" name="Content Placeholder 4">
            <a:extLst>
              <a:ext uri="{FF2B5EF4-FFF2-40B4-BE49-F238E27FC236}">
                <a16:creationId xmlns:a16="http://schemas.microsoft.com/office/drawing/2014/main" id="{CB6E0F43-18BE-EA42-9490-4764954D31AB}"/>
              </a:ext>
            </a:extLst>
          </p:cNvPr>
          <p:cNvSpPr>
            <a:spLocks noGrp="1"/>
          </p:cNvSpPr>
          <p:nvPr>
            <p:ph idx="1"/>
          </p:nvPr>
        </p:nvSpPr>
        <p:spPr/>
        <p:txBody>
          <a:bodyPr/>
          <a:lstStyle/>
          <a:p>
            <a:r>
              <a:rPr lang="en-US" dirty="0"/>
              <a:t>like hard pebbles</a:t>
            </a:r>
          </a:p>
          <a:p>
            <a:r>
              <a:rPr lang="en-US" dirty="0"/>
              <a:t>preceding sludge phase (proteins, calcium + cholesterol crystals)</a:t>
            </a:r>
          </a:p>
          <a:p>
            <a:r>
              <a:rPr lang="en-US" dirty="0"/>
              <a:t>excess cholesterol in the bile (</a:t>
            </a:r>
            <a:r>
              <a:rPr lang="en-US" dirty="0" err="1"/>
              <a:t>hypersaturation</a:t>
            </a:r>
            <a:r>
              <a:rPr lang="en-US" dirty="0"/>
              <a:t>)</a:t>
            </a:r>
          </a:p>
          <a:p>
            <a:r>
              <a:rPr lang="en-US" dirty="0"/>
              <a:t>pooling / stasis of bile due to reduced GB motility</a:t>
            </a:r>
          </a:p>
          <a:p>
            <a:pPr lvl="1"/>
            <a:r>
              <a:rPr lang="en-US" dirty="0"/>
              <a:t>Reduced contraction of GB wall</a:t>
            </a:r>
          </a:p>
          <a:p>
            <a:pPr lvl="1"/>
            <a:r>
              <a:rPr lang="en-US" dirty="0"/>
              <a:t>Spasm at the Sphincter of Oddi</a:t>
            </a:r>
          </a:p>
          <a:p>
            <a:pPr lvl="1"/>
            <a:endParaRPr lang="en-US" dirty="0"/>
          </a:p>
          <a:p>
            <a:r>
              <a:rPr lang="en-US" dirty="0"/>
              <a:t>pigment stones. Excess bilirubin (from red cell breakdown)</a:t>
            </a:r>
          </a:p>
        </p:txBody>
      </p:sp>
    </p:spTree>
    <p:extLst>
      <p:ext uri="{BB962C8B-B14F-4D97-AF65-F5344CB8AC3E}">
        <p14:creationId xmlns:p14="http://schemas.microsoft.com/office/powerpoint/2010/main" val="720494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5C2BA-BD2A-C143-B6BE-012B30BFFB22}"/>
              </a:ext>
            </a:extLst>
          </p:cNvPr>
          <p:cNvSpPr>
            <a:spLocks noGrp="1"/>
          </p:cNvSpPr>
          <p:nvPr>
            <p:ph type="title"/>
          </p:nvPr>
        </p:nvSpPr>
        <p:spPr/>
        <p:txBody>
          <a:bodyPr/>
          <a:lstStyle/>
          <a:p>
            <a:r>
              <a:rPr lang="en-US" b="1" dirty="0"/>
              <a:t>Main causes</a:t>
            </a:r>
          </a:p>
        </p:txBody>
      </p:sp>
      <p:sp>
        <p:nvSpPr>
          <p:cNvPr id="3" name="Content Placeholder 2">
            <a:extLst>
              <a:ext uri="{FF2B5EF4-FFF2-40B4-BE49-F238E27FC236}">
                <a16:creationId xmlns:a16="http://schemas.microsoft.com/office/drawing/2014/main" id="{FB31606C-364D-E74E-BF7C-29300EBD16CF}"/>
              </a:ext>
            </a:extLst>
          </p:cNvPr>
          <p:cNvSpPr>
            <a:spLocks noGrp="1"/>
          </p:cNvSpPr>
          <p:nvPr>
            <p:ph idx="1"/>
          </p:nvPr>
        </p:nvSpPr>
        <p:spPr/>
        <p:txBody>
          <a:bodyPr>
            <a:normAutofit/>
          </a:bodyPr>
          <a:lstStyle/>
          <a:p>
            <a:r>
              <a:rPr lang="en-IE" dirty="0"/>
              <a:t>Your bile contains too much cholesterol. .</a:t>
            </a:r>
          </a:p>
          <a:p>
            <a:r>
              <a:rPr lang="en-IE" dirty="0"/>
              <a:t>Your bile contains too much bilirubin. .</a:t>
            </a:r>
          </a:p>
          <a:p>
            <a:r>
              <a:rPr lang="en-IE" dirty="0"/>
              <a:t>Your gallbladder doesn't empty correctly. </a:t>
            </a:r>
            <a:endParaRPr lang="en-US" dirty="0"/>
          </a:p>
        </p:txBody>
      </p:sp>
    </p:spTree>
    <p:extLst>
      <p:ext uri="{BB962C8B-B14F-4D97-AF65-F5344CB8AC3E}">
        <p14:creationId xmlns:p14="http://schemas.microsoft.com/office/powerpoint/2010/main" val="366629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CB970D6-688B-5D4C-8AE1-AB9D2AF8A5E0}"/>
              </a:ext>
            </a:extLst>
          </p:cNvPr>
          <p:cNvPicPr>
            <a:picLocks noChangeAspect="1"/>
          </p:cNvPicPr>
          <p:nvPr/>
        </p:nvPicPr>
        <p:blipFill>
          <a:blip r:embed="rId2"/>
          <a:stretch>
            <a:fillRect/>
          </a:stretch>
        </p:blipFill>
        <p:spPr>
          <a:xfrm>
            <a:off x="1581150" y="330200"/>
            <a:ext cx="9029700" cy="6197600"/>
          </a:xfrm>
          <a:prstGeom prst="rect">
            <a:avLst/>
          </a:prstGeom>
        </p:spPr>
      </p:pic>
    </p:spTree>
    <p:extLst>
      <p:ext uri="{BB962C8B-B14F-4D97-AF65-F5344CB8AC3E}">
        <p14:creationId xmlns:p14="http://schemas.microsoft.com/office/powerpoint/2010/main" val="2592727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EB461-5836-B649-9334-81D2F31C4DBF}"/>
              </a:ext>
            </a:extLst>
          </p:cNvPr>
          <p:cNvSpPr>
            <a:spLocks noGrp="1"/>
          </p:cNvSpPr>
          <p:nvPr>
            <p:ph type="title"/>
          </p:nvPr>
        </p:nvSpPr>
        <p:spPr/>
        <p:txBody>
          <a:bodyPr/>
          <a:lstStyle/>
          <a:p>
            <a:r>
              <a:rPr lang="en-US" b="1" dirty="0"/>
              <a:t>Symptoms</a:t>
            </a:r>
          </a:p>
        </p:txBody>
      </p:sp>
      <p:sp>
        <p:nvSpPr>
          <p:cNvPr id="3" name="Content Placeholder 2">
            <a:extLst>
              <a:ext uri="{FF2B5EF4-FFF2-40B4-BE49-F238E27FC236}">
                <a16:creationId xmlns:a16="http://schemas.microsoft.com/office/drawing/2014/main" id="{20A1FC82-C6CF-FA43-BFAE-767132396552}"/>
              </a:ext>
            </a:extLst>
          </p:cNvPr>
          <p:cNvSpPr>
            <a:spLocks noGrp="1"/>
          </p:cNvSpPr>
          <p:nvPr>
            <p:ph idx="1"/>
          </p:nvPr>
        </p:nvSpPr>
        <p:spPr>
          <a:xfrm>
            <a:off x="838200" y="1825625"/>
            <a:ext cx="10515600" cy="4858204"/>
          </a:xfrm>
        </p:spPr>
        <p:txBody>
          <a:bodyPr>
            <a:normAutofit fontScale="92500" lnSpcReduction="10000"/>
          </a:bodyPr>
          <a:lstStyle/>
          <a:p>
            <a:r>
              <a:rPr lang="en-IE" dirty="0"/>
              <a:t>Sometimes</a:t>
            </a:r>
          </a:p>
          <a:p>
            <a:r>
              <a:rPr lang="en-IE" dirty="0"/>
              <a:t>Sudden and rapidly intensifying pain in the upper right portion of your abdomen</a:t>
            </a:r>
          </a:p>
          <a:p>
            <a:r>
              <a:rPr lang="en-IE" dirty="0"/>
              <a:t>Sudden and rapidly intensifying pain in the </a:t>
            </a:r>
            <a:r>
              <a:rPr lang="en-IE" dirty="0" err="1"/>
              <a:t>center</a:t>
            </a:r>
            <a:r>
              <a:rPr lang="en-IE" dirty="0"/>
              <a:t> of your abdomen, just below your breastbone</a:t>
            </a:r>
          </a:p>
          <a:p>
            <a:r>
              <a:rPr lang="en-IE" dirty="0"/>
              <a:t>Back pain between your shoulder blades</a:t>
            </a:r>
          </a:p>
          <a:p>
            <a:r>
              <a:rPr lang="en-IE" dirty="0"/>
              <a:t>Pain in your right shoulder</a:t>
            </a:r>
          </a:p>
          <a:p>
            <a:r>
              <a:rPr lang="en-IE" dirty="0"/>
              <a:t>Nausea or vomiting</a:t>
            </a:r>
          </a:p>
          <a:p>
            <a:r>
              <a:rPr lang="en-IE" dirty="0"/>
              <a:t>Gallstone pain may last several minutes to a few hours.</a:t>
            </a:r>
          </a:p>
          <a:p>
            <a:pPr marL="0" indent="0">
              <a:buNone/>
            </a:pPr>
            <a:br>
              <a:rPr lang="en-IE" dirty="0"/>
            </a:br>
            <a:endParaRPr lang="en-US" dirty="0"/>
          </a:p>
        </p:txBody>
      </p:sp>
    </p:spTree>
    <p:extLst>
      <p:ext uri="{BB962C8B-B14F-4D97-AF65-F5344CB8AC3E}">
        <p14:creationId xmlns:p14="http://schemas.microsoft.com/office/powerpoint/2010/main" val="412766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BE07E-1173-7548-910D-ACB05A434AA2}"/>
              </a:ext>
            </a:extLst>
          </p:cNvPr>
          <p:cNvSpPr>
            <a:spLocks noGrp="1"/>
          </p:cNvSpPr>
          <p:nvPr>
            <p:ph type="title"/>
          </p:nvPr>
        </p:nvSpPr>
        <p:spPr>
          <a:xfrm>
            <a:off x="838200" y="365125"/>
            <a:ext cx="10515600" cy="788761"/>
          </a:xfrm>
        </p:spPr>
        <p:txBody>
          <a:bodyPr/>
          <a:lstStyle/>
          <a:p>
            <a:r>
              <a:rPr lang="en-US" b="1" dirty="0"/>
              <a:t>Risk factors</a:t>
            </a:r>
          </a:p>
        </p:txBody>
      </p:sp>
      <p:sp>
        <p:nvSpPr>
          <p:cNvPr id="3" name="Content Placeholder 2">
            <a:extLst>
              <a:ext uri="{FF2B5EF4-FFF2-40B4-BE49-F238E27FC236}">
                <a16:creationId xmlns:a16="http://schemas.microsoft.com/office/drawing/2014/main" id="{3063DEBD-6239-8242-96E1-83FC75E701AA}"/>
              </a:ext>
            </a:extLst>
          </p:cNvPr>
          <p:cNvSpPr>
            <a:spLocks noGrp="1"/>
          </p:cNvSpPr>
          <p:nvPr>
            <p:ph idx="1"/>
          </p:nvPr>
        </p:nvSpPr>
        <p:spPr>
          <a:xfrm>
            <a:off x="424543" y="1466397"/>
            <a:ext cx="4637314" cy="4351338"/>
          </a:xfrm>
        </p:spPr>
        <p:txBody>
          <a:bodyPr>
            <a:normAutofit/>
          </a:bodyPr>
          <a:lstStyle/>
          <a:p>
            <a:r>
              <a:rPr lang="en-IE" dirty="0"/>
              <a:t>female</a:t>
            </a:r>
          </a:p>
          <a:p>
            <a:r>
              <a:rPr lang="en-IE" dirty="0"/>
              <a:t>age 40 or older</a:t>
            </a:r>
          </a:p>
          <a:p>
            <a:r>
              <a:rPr lang="en-IE" dirty="0"/>
              <a:t>Native American</a:t>
            </a:r>
          </a:p>
          <a:p>
            <a:r>
              <a:rPr lang="en-IE" dirty="0"/>
              <a:t>Hispanic  / Mexican origin</a:t>
            </a:r>
          </a:p>
          <a:p>
            <a:r>
              <a:rPr lang="en-IE" dirty="0"/>
              <a:t>overweight or obese</a:t>
            </a:r>
          </a:p>
          <a:p>
            <a:r>
              <a:rPr lang="en-IE" dirty="0"/>
              <a:t>sedentary</a:t>
            </a:r>
          </a:p>
          <a:p>
            <a:r>
              <a:rPr lang="en-IE" dirty="0"/>
              <a:t>pregnant</a:t>
            </a:r>
          </a:p>
          <a:p>
            <a:r>
              <a:rPr lang="en-IE" dirty="0"/>
              <a:t>eating a high-fat diet</a:t>
            </a:r>
          </a:p>
          <a:p>
            <a:endParaRPr lang="en-US" dirty="0"/>
          </a:p>
        </p:txBody>
      </p:sp>
      <p:sp>
        <p:nvSpPr>
          <p:cNvPr id="4" name="TextBox 3">
            <a:extLst>
              <a:ext uri="{FF2B5EF4-FFF2-40B4-BE49-F238E27FC236}">
                <a16:creationId xmlns:a16="http://schemas.microsoft.com/office/drawing/2014/main" id="{330010DF-303B-614B-881A-DFC5570F5868}"/>
              </a:ext>
            </a:extLst>
          </p:cNvPr>
          <p:cNvSpPr txBox="1"/>
          <p:nvPr/>
        </p:nvSpPr>
        <p:spPr>
          <a:xfrm>
            <a:off x="5584371" y="1226912"/>
            <a:ext cx="6477000" cy="5262979"/>
          </a:xfrm>
          <a:prstGeom prst="rect">
            <a:avLst/>
          </a:prstGeom>
          <a:noFill/>
        </p:spPr>
        <p:txBody>
          <a:bodyPr wrap="square" rtlCol="0">
            <a:spAutoFit/>
          </a:bodyPr>
          <a:lstStyle/>
          <a:p>
            <a:pPr marL="457200" indent="-457200">
              <a:buFont typeface="Arial" panose="020B0604020202020204" pitchFamily="34" charset="0"/>
              <a:buChar char="•"/>
            </a:pPr>
            <a:r>
              <a:rPr lang="en-IE" sz="2800" dirty="0"/>
              <a:t>high-cholesterol diet</a:t>
            </a:r>
          </a:p>
          <a:p>
            <a:pPr marL="457200" indent="-457200">
              <a:buFont typeface="Arial" panose="020B0604020202020204" pitchFamily="34" charset="0"/>
              <a:buChar char="•"/>
            </a:pPr>
            <a:r>
              <a:rPr lang="en-IE" sz="2800" dirty="0"/>
              <a:t>low-</a:t>
            </a:r>
            <a:r>
              <a:rPr lang="en-IE" sz="2800" dirty="0" err="1"/>
              <a:t>fiber</a:t>
            </a:r>
            <a:r>
              <a:rPr lang="en-IE" sz="2800" dirty="0"/>
              <a:t> diet</a:t>
            </a:r>
          </a:p>
          <a:p>
            <a:pPr marL="457200" indent="-457200">
              <a:buFont typeface="Arial" panose="020B0604020202020204" pitchFamily="34" charset="0"/>
              <a:buChar char="•"/>
            </a:pPr>
            <a:r>
              <a:rPr lang="en-IE" sz="2800" dirty="0"/>
              <a:t>family history of gallstones</a:t>
            </a:r>
          </a:p>
          <a:p>
            <a:pPr marL="457200" indent="-457200">
              <a:buFont typeface="Arial" panose="020B0604020202020204" pitchFamily="34" charset="0"/>
              <a:buChar char="•"/>
            </a:pPr>
            <a:r>
              <a:rPr lang="en-IE" sz="2800" dirty="0"/>
              <a:t>diabetes</a:t>
            </a:r>
          </a:p>
          <a:p>
            <a:pPr marL="457200" indent="-457200">
              <a:buFont typeface="Arial" panose="020B0604020202020204" pitchFamily="34" charset="0"/>
              <a:buChar char="•"/>
            </a:pPr>
            <a:r>
              <a:rPr lang="en-IE" sz="2800" dirty="0"/>
              <a:t>certain blood disorders, such as sickle cell </a:t>
            </a:r>
            <a:r>
              <a:rPr lang="en-IE" sz="2800" dirty="0" err="1"/>
              <a:t>anemia</a:t>
            </a:r>
            <a:r>
              <a:rPr lang="en-IE" sz="2800" dirty="0"/>
              <a:t> or </a:t>
            </a:r>
            <a:r>
              <a:rPr lang="en-IE" sz="2800" dirty="0" err="1"/>
              <a:t>leukemia</a:t>
            </a:r>
            <a:endParaRPr lang="en-IE" sz="2800" dirty="0"/>
          </a:p>
          <a:p>
            <a:pPr marL="457200" indent="-457200">
              <a:buFont typeface="Arial" panose="020B0604020202020204" pitchFamily="34" charset="0"/>
              <a:buChar char="•"/>
            </a:pPr>
            <a:r>
              <a:rPr lang="en-IE" sz="2800" dirty="0"/>
              <a:t>losing weight very quickly</a:t>
            </a:r>
          </a:p>
          <a:p>
            <a:pPr marL="457200" indent="-457200">
              <a:buFont typeface="Arial" panose="020B0604020202020204" pitchFamily="34" charset="0"/>
              <a:buChar char="•"/>
            </a:pPr>
            <a:r>
              <a:rPr lang="en-IE" sz="2800" dirty="0"/>
              <a:t>medications that contain </a:t>
            </a:r>
            <a:r>
              <a:rPr lang="en-IE" sz="2800" dirty="0" err="1"/>
              <a:t>estrogen</a:t>
            </a:r>
            <a:r>
              <a:rPr lang="en-IE" sz="2800" dirty="0"/>
              <a:t>, such as oral contraceptives or hormone therapy drugs</a:t>
            </a:r>
          </a:p>
          <a:p>
            <a:pPr marL="457200" indent="-457200">
              <a:buFont typeface="Arial" panose="020B0604020202020204" pitchFamily="34" charset="0"/>
              <a:buChar char="•"/>
            </a:pPr>
            <a:r>
              <a:rPr lang="en-IE" sz="2800" dirty="0"/>
              <a:t>liver disease</a:t>
            </a:r>
          </a:p>
          <a:p>
            <a:endParaRPr lang="en-US" sz="2800" dirty="0"/>
          </a:p>
        </p:txBody>
      </p:sp>
    </p:spTree>
    <p:extLst>
      <p:ext uri="{BB962C8B-B14F-4D97-AF65-F5344CB8AC3E}">
        <p14:creationId xmlns:p14="http://schemas.microsoft.com/office/powerpoint/2010/main" val="3039292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4BAF3-D083-E142-976F-348E5EA88199}"/>
              </a:ext>
            </a:extLst>
          </p:cNvPr>
          <p:cNvSpPr>
            <a:spLocks noGrp="1"/>
          </p:cNvSpPr>
          <p:nvPr>
            <p:ph type="title"/>
          </p:nvPr>
        </p:nvSpPr>
        <p:spPr/>
        <p:txBody>
          <a:bodyPr/>
          <a:lstStyle/>
          <a:p>
            <a:r>
              <a:rPr lang="en-US" b="1" dirty="0"/>
              <a:t>Complications</a:t>
            </a:r>
          </a:p>
        </p:txBody>
      </p:sp>
      <p:sp>
        <p:nvSpPr>
          <p:cNvPr id="3" name="Content Placeholder 2">
            <a:extLst>
              <a:ext uri="{FF2B5EF4-FFF2-40B4-BE49-F238E27FC236}">
                <a16:creationId xmlns:a16="http://schemas.microsoft.com/office/drawing/2014/main" id="{A2F3C060-CC5F-7844-90D0-82706DAE9E77}"/>
              </a:ext>
            </a:extLst>
          </p:cNvPr>
          <p:cNvSpPr>
            <a:spLocks noGrp="1"/>
          </p:cNvSpPr>
          <p:nvPr>
            <p:ph idx="1"/>
          </p:nvPr>
        </p:nvSpPr>
        <p:spPr/>
        <p:txBody>
          <a:bodyPr>
            <a:normAutofit/>
          </a:bodyPr>
          <a:lstStyle/>
          <a:p>
            <a:r>
              <a:rPr lang="en-IE" b="1" dirty="0"/>
              <a:t>Inflammation of the gallbladder.</a:t>
            </a:r>
            <a:r>
              <a:rPr lang="en-IE" dirty="0"/>
              <a:t>  Cholecystitis, </a:t>
            </a:r>
            <a:r>
              <a:rPr lang="en-IE" dirty="0" err="1"/>
              <a:t>whichcan</a:t>
            </a:r>
            <a:r>
              <a:rPr lang="en-IE" dirty="0"/>
              <a:t> cause severe pain and fever.</a:t>
            </a:r>
          </a:p>
          <a:p>
            <a:r>
              <a:rPr lang="en-IE" b="1" dirty="0"/>
              <a:t>Blockage of the common bile duct.</a:t>
            </a:r>
            <a:r>
              <a:rPr lang="en-IE" dirty="0"/>
              <a:t> . Severe pain, jaundice and bile duct infection can result.</a:t>
            </a:r>
          </a:p>
          <a:p>
            <a:r>
              <a:rPr lang="en-IE" b="1" dirty="0"/>
              <a:t>Blockage of the pancreatic duct.</a:t>
            </a:r>
            <a:r>
              <a:rPr lang="en-IE" dirty="0"/>
              <a:t> A gallstone can cause a blockage in the pancreatic duct, which can lead to inflammation of the pancreas (pancreatitis). </a:t>
            </a:r>
          </a:p>
          <a:p>
            <a:r>
              <a:rPr lang="en-IE" b="1" dirty="0"/>
              <a:t>Gallbladder cancer.</a:t>
            </a:r>
            <a:r>
              <a:rPr lang="en-IE" dirty="0"/>
              <a:t> People with a history of gallstones have an increased risk of gallbladder cancer. But gallbladder cancer is very rare, </a:t>
            </a:r>
            <a:endParaRPr lang="en-US" dirty="0"/>
          </a:p>
        </p:txBody>
      </p:sp>
    </p:spTree>
    <p:extLst>
      <p:ext uri="{BB962C8B-B14F-4D97-AF65-F5344CB8AC3E}">
        <p14:creationId xmlns:p14="http://schemas.microsoft.com/office/powerpoint/2010/main" val="10228869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39B0A-E222-404C-9528-E95D922C45F6}"/>
              </a:ext>
            </a:extLst>
          </p:cNvPr>
          <p:cNvSpPr>
            <a:spLocks noGrp="1"/>
          </p:cNvSpPr>
          <p:nvPr>
            <p:ph type="title"/>
          </p:nvPr>
        </p:nvSpPr>
        <p:spPr/>
        <p:txBody>
          <a:bodyPr/>
          <a:lstStyle/>
          <a:p>
            <a:r>
              <a:rPr lang="en-US" b="1" dirty="0"/>
              <a:t>Investigations / Diagnosis</a:t>
            </a:r>
          </a:p>
        </p:txBody>
      </p:sp>
      <p:sp>
        <p:nvSpPr>
          <p:cNvPr id="3" name="Content Placeholder 2">
            <a:extLst>
              <a:ext uri="{FF2B5EF4-FFF2-40B4-BE49-F238E27FC236}">
                <a16:creationId xmlns:a16="http://schemas.microsoft.com/office/drawing/2014/main" id="{49CF002F-5DBB-FE40-8859-42D1F48E386A}"/>
              </a:ext>
            </a:extLst>
          </p:cNvPr>
          <p:cNvSpPr>
            <a:spLocks noGrp="1"/>
          </p:cNvSpPr>
          <p:nvPr>
            <p:ph idx="1"/>
          </p:nvPr>
        </p:nvSpPr>
        <p:spPr/>
        <p:txBody>
          <a:bodyPr>
            <a:normAutofit/>
          </a:bodyPr>
          <a:lstStyle/>
          <a:p>
            <a:r>
              <a:rPr lang="en-IE" b="1" dirty="0"/>
              <a:t>Abdominal ultrasound.</a:t>
            </a:r>
            <a:r>
              <a:rPr lang="en-IE" dirty="0"/>
              <a:t> </a:t>
            </a:r>
          </a:p>
          <a:p>
            <a:r>
              <a:rPr lang="en-IE" b="1" dirty="0"/>
              <a:t>Endoscopic ultrasound (EUS).</a:t>
            </a:r>
            <a:r>
              <a:rPr lang="en-IE" dirty="0"/>
              <a:t> .</a:t>
            </a:r>
          </a:p>
          <a:p>
            <a:r>
              <a:rPr lang="en-IE" b="1" dirty="0"/>
              <a:t>Other imaging tests.</a:t>
            </a:r>
            <a:r>
              <a:rPr lang="en-IE" dirty="0"/>
              <a:t> .</a:t>
            </a:r>
          </a:p>
          <a:p>
            <a:r>
              <a:rPr lang="en-IE" b="1" dirty="0"/>
              <a:t>Blood tests.</a:t>
            </a:r>
            <a:r>
              <a:rPr lang="en-IE" dirty="0"/>
              <a:t> </a:t>
            </a:r>
            <a:endParaRPr lang="en-US" dirty="0"/>
          </a:p>
        </p:txBody>
      </p:sp>
    </p:spTree>
    <p:extLst>
      <p:ext uri="{BB962C8B-B14F-4D97-AF65-F5344CB8AC3E}">
        <p14:creationId xmlns:p14="http://schemas.microsoft.com/office/powerpoint/2010/main" val="4289090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412645-2CF9-2A45-9AF1-FE2B8443304A}"/>
              </a:ext>
            </a:extLst>
          </p:cNvPr>
          <p:cNvPicPr>
            <a:picLocks noChangeAspect="1"/>
          </p:cNvPicPr>
          <p:nvPr/>
        </p:nvPicPr>
        <p:blipFill>
          <a:blip r:embed="rId2"/>
          <a:stretch>
            <a:fillRect/>
          </a:stretch>
        </p:blipFill>
        <p:spPr>
          <a:xfrm>
            <a:off x="2654300" y="749300"/>
            <a:ext cx="6883400" cy="5359400"/>
          </a:xfrm>
          <a:prstGeom prst="rect">
            <a:avLst/>
          </a:prstGeom>
        </p:spPr>
      </p:pic>
    </p:spTree>
    <p:extLst>
      <p:ext uri="{BB962C8B-B14F-4D97-AF65-F5344CB8AC3E}">
        <p14:creationId xmlns:p14="http://schemas.microsoft.com/office/powerpoint/2010/main" val="297184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4BC48-9889-2443-B090-1C52FA359190}"/>
              </a:ext>
            </a:extLst>
          </p:cNvPr>
          <p:cNvSpPr>
            <a:spLocks noGrp="1"/>
          </p:cNvSpPr>
          <p:nvPr>
            <p:ph type="title"/>
          </p:nvPr>
        </p:nvSpPr>
        <p:spPr/>
        <p:txBody>
          <a:bodyPr/>
          <a:lstStyle/>
          <a:p>
            <a:r>
              <a:rPr lang="en-US" b="1" dirty="0"/>
              <a:t>Treatment</a:t>
            </a:r>
          </a:p>
        </p:txBody>
      </p:sp>
      <p:sp>
        <p:nvSpPr>
          <p:cNvPr id="3" name="Content Placeholder 2">
            <a:extLst>
              <a:ext uri="{FF2B5EF4-FFF2-40B4-BE49-F238E27FC236}">
                <a16:creationId xmlns:a16="http://schemas.microsoft.com/office/drawing/2014/main" id="{3C4127B6-E193-A44F-9BCC-A37F98F4B242}"/>
              </a:ext>
            </a:extLst>
          </p:cNvPr>
          <p:cNvSpPr>
            <a:spLocks noGrp="1"/>
          </p:cNvSpPr>
          <p:nvPr>
            <p:ph idx="1"/>
          </p:nvPr>
        </p:nvSpPr>
        <p:spPr/>
        <p:txBody>
          <a:bodyPr>
            <a:normAutofit lnSpcReduction="10000"/>
          </a:bodyPr>
          <a:lstStyle/>
          <a:p>
            <a:r>
              <a:rPr lang="en-IE" b="1" dirty="0"/>
              <a:t>Surgery to remove the gallbladder (cholecystectomy).</a:t>
            </a:r>
            <a:r>
              <a:rPr lang="en-IE" dirty="0"/>
              <a:t>  You don't need your gallbladder to live, and gallbladder removal doesn't affect your ability to digest food, but it can cause </a:t>
            </a:r>
            <a:r>
              <a:rPr lang="en-IE" dirty="0" err="1"/>
              <a:t>diarrhea</a:t>
            </a:r>
            <a:r>
              <a:rPr lang="en-IE" dirty="0"/>
              <a:t>, which is usually temporary.</a:t>
            </a:r>
          </a:p>
          <a:p>
            <a:r>
              <a:rPr lang="en-IE" b="1" dirty="0"/>
              <a:t>Medications to dissolve gallstones.</a:t>
            </a:r>
            <a:r>
              <a:rPr lang="en-IE" dirty="0"/>
              <a:t> Medications you take by mouth may help dissolve gallstones. But it may take months or years of treatment to dissolve your gallstones in this way, and gallstones will likely form again if treatment is stopped.</a:t>
            </a:r>
          </a:p>
          <a:p>
            <a:pPr marL="0" indent="0">
              <a:buNone/>
            </a:pPr>
            <a:r>
              <a:rPr lang="en-IE" dirty="0"/>
              <a:t>Sometimes medications don't work. Medications for gallstones </a:t>
            </a:r>
            <a:r>
              <a:rPr lang="en-IE" dirty="0" err="1"/>
              <a:t>aren</a:t>
            </a:r>
            <a:r>
              <a:rPr lang="en-IE" dirty="0"/>
              <a:t>’.    commonly used and are reserved for people who can't undergo surgery.</a:t>
            </a:r>
          </a:p>
          <a:p>
            <a:endParaRPr lang="en-US" dirty="0"/>
          </a:p>
        </p:txBody>
      </p:sp>
    </p:spTree>
    <p:extLst>
      <p:ext uri="{BB962C8B-B14F-4D97-AF65-F5344CB8AC3E}">
        <p14:creationId xmlns:p14="http://schemas.microsoft.com/office/powerpoint/2010/main" val="3734839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7D57D0-703B-224A-A08D-59CB24DFBA19}"/>
              </a:ext>
            </a:extLst>
          </p:cNvPr>
          <p:cNvPicPr>
            <a:picLocks noChangeAspect="1"/>
          </p:cNvPicPr>
          <p:nvPr/>
        </p:nvPicPr>
        <p:blipFill>
          <a:blip r:embed="rId2"/>
          <a:stretch>
            <a:fillRect/>
          </a:stretch>
        </p:blipFill>
        <p:spPr>
          <a:xfrm>
            <a:off x="2520950" y="1479550"/>
            <a:ext cx="7150100" cy="3898900"/>
          </a:xfrm>
          <a:prstGeom prst="rect">
            <a:avLst/>
          </a:prstGeom>
        </p:spPr>
      </p:pic>
    </p:spTree>
    <p:extLst>
      <p:ext uri="{BB962C8B-B14F-4D97-AF65-F5344CB8AC3E}">
        <p14:creationId xmlns:p14="http://schemas.microsoft.com/office/powerpoint/2010/main" val="50095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23F0FD-CFD9-1844-B5A8-EE0CD56F2B5C}"/>
              </a:ext>
            </a:extLst>
          </p:cNvPr>
          <p:cNvPicPr>
            <a:picLocks noChangeAspect="1"/>
          </p:cNvPicPr>
          <p:nvPr/>
        </p:nvPicPr>
        <p:blipFill>
          <a:blip r:embed="rId2"/>
          <a:stretch>
            <a:fillRect/>
          </a:stretch>
        </p:blipFill>
        <p:spPr>
          <a:xfrm>
            <a:off x="2965450" y="1270000"/>
            <a:ext cx="6261100" cy="4318000"/>
          </a:xfrm>
          <a:prstGeom prst="rect">
            <a:avLst/>
          </a:prstGeom>
        </p:spPr>
      </p:pic>
    </p:spTree>
    <p:extLst>
      <p:ext uri="{BB962C8B-B14F-4D97-AF65-F5344CB8AC3E}">
        <p14:creationId xmlns:p14="http://schemas.microsoft.com/office/powerpoint/2010/main" val="4241476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2A04766-8941-F644-ABA5-C13D44DACF3D}"/>
              </a:ext>
            </a:extLst>
          </p:cNvPr>
          <p:cNvPicPr>
            <a:picLocks noChangeAspect="1"/>
          </p:cNvPicPr>
          <p:nvPr/>
        </p:nvPicPr>
        <p:blipFill>
          <a:blip r:embed="rId2"/>
          <a:stretch>
            <a:fillRect/>
          </a:stretch>
        </p:blipFill>
        <p:spPr>
          <a:xfrm>
            <a:off x="3816350" y="719364"/>
            <a:ext cx="4559300" cy="5245100"/>
          </a:xfrm>
          <a:prstGeom prst="rect">
            <a:avLst/>
          </a:prstGeom>
        </p:spPr>
      </p:pic>
    </p:spTree>
    <p:extLst>
      <p:ext uri="{BB962C8B-B14F-4D97-AF65-F5344CB8AC3E}">
        <p14:creationId xmlns:p14="http://schemas.microsoft.com/office/powerpoint/2010/main" val="1152466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DB719C-B664-4E45-B3C4-EC66EE606DFD}"/>
              </a:ext>
            </a:extLst>
          </p:cNvPr>
          <p:cNvPicPr>
            <a:picLocks noChangeAspect="1"/>
          </p:cNvPicPr>
          <p:nvPr/>
        </p:nvPicPr>
        <p:blipFill>
          <a:blip r:embed="rId2"/>
          <a:stretch>
            <a:fillRect/>
          </a:stretch>
        </p:blipFill>
        <p:spPr>
          <a:xfrm>
            <a:off x="3689350" y="825500"/>
            <a:ext cx="4813300" cy="5207000"/>
          </a:xfrm>
          <a:prstGeom prst="rect">
            <a:avLst/>
          </a:prstGeom>
        </p:spPr>
      </p:pic>
    </p:spTree>
    <p:extLst>
      <p:ext uri="{BB962C8B-B14F-4D97-AF65-F5344CB8AC3E}">
        <p14:creationId xmlns:p14="http://schemas.microsoft.com/office/powerpoint/2010/main" val="3166645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742F1F-B0C0-394E-BEDF-6C634F3DC393}"/>
              </a:ext>
            </a:extLst>
          </p:cNvPr>
          <p:cNvPicPr>
            <a:picLocks noChangeAspect="1"/>
          </p:cNvPicPr>
          <p:nvPr/>
        </p:nvPicPr>
        <p:blipFill>
          <a:blip r:embed="rId2"/>
          <a:stretch>
            <a:fillRect/>
          </a:stretch>
        </p:blipFill>
        <p:spPr>
          <a:xfrm>
            <a:off x="2425700" y="895350"/>
            <a:ext cx="7340600" cy="5067300"/>
          </a:xfrm>
          <a:prstGeom prst="rect">
            <a:avLst/>
          </a:prstGeom>
        </p:spPr>
      </p:pic>
    </p:spTree>
    <p:extLst>
      <p:ext uri="{BB962C8B-B14F-4D97-AF65-F5344CB8AC3E}">
        <p14:creationId xmlns:p14="http://schemas.microsoft.com/office/powerpoint/2010/main" val="2313139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A1A5914-8C85-9C4A-BC26-C51B1E301C45}"/>
              </a:ext>
            </a:extLst>
          </p:cNvPr>
          <p:cNvPicPr>
            <a:picLocks noChangeAspect="1"/>
          </p:cNvPicPr>
          <p:nvPr/>
        </p:nvPicPr>
        <p:blipFill>
          <a:blip r:embed="rId2"/>
          <a:stretch>
            <a:fillRect/>
          </a:stretch>
        </p:blipFill>
        <p:spPr>
          <a:xfrm>
            <a:off x="2082800" y="831850"/>
            <a:ext cx="8026400" cy="5194300"/>
          </a:xfrm>
          <a:prstGeom prst="rect">
            <a:avLst/>
          </a:prstGeom>
        </p:spPr>
      </p:pic>
    </p:spTree>
    <p:extLst>
      <p:ext uri="{BB962C8B-B14F-4D97-AF65-F5344CB8AC3E}">
        <p14:creationId xmlns:p14="http://schemas.microsoft.com/office/powerpoint/2010/main" val="1725397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9A5A6B-343C-0344-A074-DB12AD7931F3}"/>
              </a:ext>
            </a:extLst>
          </p:cNvPr>
          <p:cNvPicPr>
            <a:picLocks noChangeAspect="1"/>
          </p:cNvPicPr>
          <p:nvPr/>
        </p:nvPicPr>
        <p:blipFill>
          <a:blip r:embed="rId2"/>
          <a:stretch>
            <a:fillRect/>
          </a:stretch>
        </p:blipFill>
        <p:spPr>
          <a:xfrm>
            <a:off x="3149600" y="812800"/>
            <a:ext cx="5892800" cy="5232400"/>
          </a:xfrm>
          <a:prstGeom prst="rect">
            <a:avLst/>
          </a:prstGeom>
        </p:spPr>
      </p:pic>
    </p:spTree>
    <p:extLst>
      <p:ext uri="{BB962C8B-B14F-4D97-AF65-F5344CB8AC3E}">
        <p14:creationId xmlns:p14="http://schemas.microsoft.com/office/powerpoint/2010/main" val="360851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0EA6F89-BA89-0C41-A96B-ED63CCE0E688}"/>
              </a:ext>
            </a:extLst>
          </p:cNvPr>
          <p:cNvPicPr>
            <a:picLocks noChangeAspect="1"/>
          </p:cNvPicPr>
          <p:nvPr/>
        </p:nvPicPr>
        <p:blipFill>
          <a:blip r:embed="rId2"/>
          <a:stretch>
            <a:fillRect/>
          </a:stretch>
        </p:blipFill>
        <p:spPr>
          <a:xfrm>
            <a:off x="2832100" y="622300"/>
            <a:ext cx="6527800" cy="5613400"/>
          </a:xfrm>
          <a:prstGeom prst="rect">
            <a:avLst/>
          </a:prstGeom>
        </p:spPr>
      </p:pic>
    </p:spTree>
    <p:extLst>
      <p:ext uri="{BB962C8B-B14F-4D97-AF65-F5344CB8AC3E}">
        <p14:creationId xmlns:p14="http://schemas.microsoft.com/office/powerpoint/2010/main" val="7692330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TotalTime>
  <Words>492</Words>
  <Application>Microsoft Macintosh PowerPoint</Application>
  <PresentationFormat>Widescreen</PresentationFormat>
  <Paragraphs>60</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Gallstones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Gallstone formation</vt:lpstr>
      <vt:lpstr>Main causes</vt:lpstr>
      <vt:lpstr>PowerPoint Presentation</vt:lpstr>
      <vt:lpstr>Symptoms</vt:lpstr>
      <vt:lpstr>Risk factors</vt:lpstr>
      <vt:lpstr>Complications</vt:lpstr>
      <vt:lpstr>Investigations / Diagnosis</vt:lpstr>
      <vt:lpstr>Treatment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Noel McCaffrey</dc:creator>
  <cp:keywords/>
  <dc:description/>
  <cp:lastModifiedBy>Noel McCaffrey</cp:lastModifiedBy>
  <cp:revision>5</cp:revision>
  <dcterms:created xsi:type="dcterms:W3CDTF">2022-01-13T19:58:47Z</dcterms:created>
  <dcterms:modified xsi:type="dcterms:W3CDTF">2022-01-14T17:01:53Z</dcterms:modified>
  <cp:category/>
</cp:coreProperties>
</file>