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69" r:id="rId3"/>
    <p:sldId id="266" r:id="rId4"/>
    <p:sldId id="263" r:id="rId5"/>
    <p:sldId id="267" r:id="rId6"/>
    <p:sldId id="256" r:id="rId7"/>
    <p:sldId id="264" r:id="rId8"/>
    <p:sldId id="265" r:id="rId9"/>
    <p:sldId id="257" r:id="rId10"/>
    <p:sldId id="258" r:id="rId11"/>
    <p:sldId id="259" r:id="rId12"/>
    <p:sldId id="260" r:id="rId13"/>
    <p:sldId id="271" r:id="rId14"/>
    <p:sldId id="272" r:id="rId15"/>
    <p:sldId id="273" r:id="rId16"/>
    <p:sldId id="261"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7"/>
    <p:restoredTop sz="92800"/>
  </p:normalViewPr>
  <p:slideViewPr>
    <p:cSldViewPr snapToGrid="0" snapToObjects="1">
      <p:cViewPr varScale="1">
        <p:scale>
          <a:sx n="62" d="100"/>
          <a:sy n="62" d="100"/>
        </p:scale>
        <p:origin x="4032"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1977-635C-A14E-8B3F-19F9583A3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3C8B13-53B4-EF44-92EB-09735E257A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044D50-545F-7C4D-A068-3661A80A4265}"/>
              </a:ext>
            </a:extLst>
          </p:cNvPr>
          <p:cNvSpPr>
            <a:spLocks noGrp="1"/>
          </p:cNvSpPr>
          <p:nvPr>
            <p:ph type="dt" sz="half" idx="10"/>
          </p:nvPr>
        </p:nvSpPr>
        <p:spPr/>
        <p:txBody>
          <a:bodyPr/>
          <a:lstStyle/>
          <a:p>
            <a:fld id="{4DAA98EA-69EB-864D-B68D-2227BF4C411F}" type="datetimeFigureOut">
              <a:rPr lang="en-US" smtClean="0"/>
              <a:t>9/2/22</a:t>
            </a:fld>
            <a:endParaRPr lang="en-US"/>
          </a:p>
        </p:txBody>
      </p:sp>
      <p:sp>
        <p:nvSpPr>
          <p:cNvPr id="5" name="Footer Placeholder 4">
            <a:extLst>
              <a:ext uri="{FF2B5EF4-FFF2-40B4-BE49-F238E27FC236}">
                <a16:creationId xmlns:a16="http://schemas.microsoft.com/office/drawing/2014/main" id="{BDFFAD2D-5797-8442-8612-D09EC006B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318D8-22C1-E04D-95A4-7CBA9DE1BC48}"/>
              </a:ext>
            </a:extLst>
          </p:cNvPr>
          <p:cNvSpPr>
            <a:spLocks noGrp="1"/>
          </p:cNvSpPr>
          <p:nvPr>
            <p:ph type="sldNum" sz="quarter" idx="12"/>
          </p:nvPr>
        </p:nvSpPr>
        <p:spPr/>
        <p:txBody>
          <a:bodyPr/>
          <a:lstStyle/>
          <a:p>
            <a:fld id="{F208EB41-419F-B048-ADD1-116687A7D90A}" type="slidenum">
              <a:rPr lang="en-US" smtClean="0"/>
              <a:t>‹#›</a:t>
            </a:fld>
            <a:endParaRPr lang="en-US"/>
          </a:p>
        </p:txBody>
      </p:sp>
    </p:spTree>
    <p:extLst>
      <p:ext uri="{BB962C8B-B14F-4D97-AF65-F5344CB8AC3E}">
        <p14:creationId xmlns:p14="http://schemas.microsoft.com/office/powerpoint/2010/main" val="153186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8C93C-5D61-7544-8146-85F04228FF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3902F6-461B-ED43-999E-000DB2BFE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BD4C1C-E676-1543-B72F-7B7E55BD940C}"/>
              </a:ext>
            </a:extLst>
          </p:cNvPr>
          <p:cNvSpPr>
            <a:spLocks noGrp="1"/>
          </p:cNvSpPr>
          <p:nvPr>
            <p:ph type="dt" sz="half" idx="10"/>
          </p:nvPr>
        </p:nvSpPr>
        <p:spPr/>
        <p:txBody>
          <a:bodyPr/>
          <a:lstStyle/>
          <a:p>
            <a:fld id="{4DAA98EA-69EB-864D-B68D-2227BF4C411F}" type="datetimeFigureOut">
              <a:rPr lang="en-US" smtClean="0"/>
              <a:t>9/2/22</a:t>
            </a:fld>
            <a:endParaRPr lang="en-US"/>
          </a:p>
        </p:txBody>
      </p:sp>
      <p:sp>
        <p:nvSpPr>
          <p:cNvPr id="5" name="Footer Placeholder 4">
            <a:extLst>
              <a:ext uri="{FF2B5EF4-FFF2-40B4-BE49-F238E27FC236}">
                <a16:creationId xmlns:a16="http://schemas.microsoft.com/office/drawing/2014/main" id="{4387CCBD-0058-964A-897C-F16A424FB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074A2-B881-0241-9E45-2D160A108EC3}"/>
              </a:ext>
            </a:extLst>
          </p:cNvPr>
          <p:cNvSpPr>
            <a:spLocks noGrp="1"/>
          </p:cNvSpPr>
          <p:nvPr>
            <p:ph type="sldNum" sz="quarter" idx="12"/>
          </p:nvPr>
        </p:nvSpPr>
        <p:spPr/>
        <p:txBody>
          <a:bodyPr/>
          <a:lstStyle/>
          <a:p>
            <a:fld id="{F208EB41-419F-B048-ADD1-116687A7D90A}" type="slidenum">
              <a:rPr lang="en-US" smtClean="0"/>
              <a:t>‹#›</a:t>
            </a:fld>
            <a:endParaRPr lang="en-US"/>
          </a:p>
        </p:txBody>
      </p:sp>
    </p:spTree>
    <p:extLst>
      <p:ext uri="{BB962C8B-B14F-4D97-AF65-F5344CB8AC3E}">
        <p14:creationId xmlns:p14="http://schemas.microsoft.com/office/powerpoint/2010/main" val="10108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A4060E-C470-3E45-942B-01D25DCEB8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549671-6721-1A4E-A55E-2E1B80BD639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B5DBBB-FC77-DB4C-891C-145A4A03AF49}"/>
              </a:ext>
            </a:extLst>
          </p:cNvPr>
          <p:cNvSpPr>
            <a:spLocks noGrp="1"/>
          </p:cNvSpPr>
          <p:nvPr>
            <p:ph type="dt" sz="half" idx="10"/>
          </p:nvPr>
        </p:nvSpPr>
        <p:spPr/>
        <p:txBody>
          <a:bodyPr/>
          <a:lstStyle/>
          <a:p>
            <a:fld id="{4DAA98EA-69EB-864D-B68D-2227BF4C411F}" type="datetimeFigureOut">
              <a:rPr lang="en-US" smtClean="0"/>
              <a:t>9/2/22</a:t>
            </a:fld>
            <a:endParaRPr lang="en-US"/>
          </a:p>
        </p:txBody>
      </p:sp>
      <p:sp>
        <p:nvSpPr>
          <p:cNvPr id="5" name="Footer Placeholder 4">
            <a:extLst>
              <a:ext uri="{FF2B5EF4-FFF2-40B4-BE49-F238E27FC236}">
                <a16:creationId xmlns:a16="http://schemas.microsoft.com/office/drawing/2014/main" id="{C7304352-A19C-D14A-A808-410F931C5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1CFA6-7ACF-804A-81FE-0999E51A6DD8}"/>
              </a:ext>
            </a:extLst>
          </p:cNvPr>
          <p:cNvSpPr>
            <a:spLocks noGrp="1"/>
          </p:cNvSpPr>
          <p:nvPr>
            <p:ph type="sldNum" sz="quarter" idx="12"/>
          </p:nvPr>
        </p:nvSpPr>
        <p:spPr/>
        <p:txBody>
          <a:bodyPr/>
          <a:lstStyle/>
          <a:p>
            <a:fld id="{F208EB41-419F-B048-ADD1-116687A7D90A}" type="slidenum">
              <a:rPr lang="en-US" smtClean="0"/>
              <a:t>‹#›</a:t>
            </a:fld>
            <a:endParaRPr lang="en-US"/>
          </a:p>
        </p:txBody>
      </p:sp>
    </p:spTree>
    <p:extLst>
      <p:ext uri="{BB962C8B-B14F-4D97-AF65-F5344CB8AC3E}">
        <p14:creationId xmlns:p14="http://schemas.microsoft.com/office/powerpoint/2010/main" val="347387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F3B2-5B5E-BC45-8681-ED39AEDB7E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091990-0DD6-254C-A789-EFAD9ECDC9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106F4-4A79-094E-B48B-1F4D2E6D62ED}"/>
              </a:ext>
            </a:extLst>
          </p:cNvPr>
          <p:cNvSpPr>
            <a:spLocks noGrp="1"/>
          </p:cNvSpPr>
          <p:nvPr>
            <p:ph type="dt" sz="half" idx="10"/>
          </p:nvPr>
        </p:nvSpPr>
        <p:spPr/>
        <p:txBody>
          <a:bodyPr/>
          <a:lstStyle/>
          <a:p>
            <a:fld id="{4DAA98EA-69EB-864D-B68D-2227BF4C411F}" type="datetimeFigureOut">
              <a:rPr lang="en-US" smtClean="0"/>
              <a:t>9/2/22</a:t>
            </a:fld>
            <a:endParaRPr lang="en-US"/>
          </a:p>
        </p:txBody>
      </p:sp>
      <p:sp>
        <p:nvSpPr>
          <p:cNvPr id="5" name="Footer Placeholder 4">
            <a:extLst>
              <a:ext uri="{FF2B5EF4-FFF2-40B4-BE49-F238E27FC236}">
                <a16:creationId xmlns:a16="http://schemas.microsoft.com/office/drawing/2014/main" id="{B5A966D3-FE82-2040-9429-1647CEF7C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6589A-BCAA-9D44-80B1-CED1FAAC05ED}"/>
              </a:ext>
            </a:extLst>
          </p:cNvPr>
          <p:cNvSpPr>
            <a:spLocks noGrp="1"/>
          </p:cNvSpPr>
          <p:nvPr>
            <p:ph type="sldNum" sz="quarter" idx="12"/>
          </p:nvPr>
        </p:nvSpPr>
        <p:spPr/>
        <p:txBody>
          <a:bodyPr/>
          <a:lstStyle/>
          <a:p>
            <a:fld id="{F208EB41-419F-B048-ADD1-116687A7D90A}" type="slidenum">
              <a:rPr lang="en-US" smtClean="0"/>
              <a:t>‹#›</a:t>
            </a:fld>
            <a:endParaRPr lang="en-US"/>
          </a:p>
        </p:txBody>
      </p:sp>
    </p:spTree>
    <p:extLst>
      <p:ext uri="{BB962C8B-B14F-4D97-AF65-F5344CB8AC3E}">
        <p14:creationId xmlns:p14="http://schemas.microsoft.com/office/powerpoint/2010/main" val="192799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0E83E-1D63-D54A-8EAF-E678893082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D83D86-EDA2-714D-B71F-B63EF241B5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B6CC563-8ED4-7743-828C-F78007B1F66F}"/>
              </a:ext>
            </a:extLst>
          </p:cNvPr>
          <p:cNvSpPr>
            <a:spLocks noGrp="1"/>
          </p:cNvSpPr>
          <p:nvPr>
            <p:ph type="dt" sz="half" idx="10"/>
          </p:nvPr>
        </p:nvSpPr>
        <p:spPr/>
        <p:txBody>
          <a:bodyPr/>
          <a:lstStyle/>
          <a:p>
            <a:fld id="{4DAA98EA-69EB-864D-B68D-2227BF4C411F}" type="datetimeFigureOut">
              <a:rPr lang="en-US" smtClean="0"/>
              <a:t>9/2/22</a:t>
            </a:fld>
            <a:endParaRPr lang="en-US"/>
          </a:p>
        </p:txBody>
      </p:sp>
      <p:sp>
        <p:nvSpPr>
          <p:cNvPr id="5" name="Footer Placeholder 4">
            <a:extLst>
              <a:ext uri="{FF2B5EF4-FFF2-40B4-BE49-F238E27FC236}">
                <a16:creationId xmlns:a16="http://schemas.microsoft.com/office/drawing/2014/main" id="{497C6CE2-C9A8-DC42-905A-4D5DE7647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18939-3741-AE4C-9087-CA4F0280CA01}"/>
              </a:ext>
            </a:extLst>
          </p:cNvPr>
          <p:cNvSpPr>
            <a:spLocks noGrp="1"/>
          </p:cNvSpPr>
          <p:nvPr>
            <p:ph type="sldNum" sz="quarter" idx="12"/>
          </p:nvPr>
        </p:nvSpPr>
        <p:spPr/>
        <p:txBody>
          <a:bodyPr/>
          <a:lstStyle/>
          <a:p>
            <a:fld id="{F208EB41-419F-B048-ADD1-116687A7D90A}" type="slidenum">
              <a:rPr lang="en-US" smtClean="0"/>
              <a:t>‹#›</a:t>
            </a:fld>
            <a:endParaRPr lang="en-US"/>
          </a:p>
        </p:txBody>
      </p:sp>
    </p:spTree>
    <p:extLst>
      <p:ext uri="{BB962C8B-B14F-4D97-AF65-F5344CB8AC3E}">
        <p14:creationId xmlns:p14="http://schemas.microsoft.com/office/powerpoint/2010/main" val="3113687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9CDE4-2BA2-9048-ACA0-6A0AAF99D1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E4A698-1E30-2949-8B09-5A1EC035DB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051517-8D1B-E542-8517-24466D65ED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2C5830-39EF-B741-AFC2-CCB33F8804D3}"/>
              </a:ext>
            </a:extLst>
          </p:cNvPr>
          <p:cNvSpPr>
            <a:spLocks noGrp="1"/>
          </p:cNvSpPr>
          <p:nvPr>
            <p:ph type="dt" sz="half" idx="10"/>
          </p:nvPr>
        </p:nvSpPr>
        <p:spPr/>
        <p:txBody>
          <a:bodyPr/>
          <a:lstStyle/>
          <a:p>
            <a:fld id="{4DAA98EA-69EB-864D-B68D-2227BF4C411F}" type="datetimeFigureOut">
              <a:rPr lang="en-US" smtClean="0"/>
              <a:t>9/2/22</a:t>
            </a:fld>
            <a:endParaRPr lang="en-US"/>
          </a:p>
        </p:txBody>
      </p:sp>
      <p:sp>
        <p:nvSpPr>
          <p:cNvPr id="6" name="Footer Placeholder 5">
            <a:extLst>
              <a:ext uri="{FF2B5EF4-FFF2-40B4-BE49-F238E27FC236}">
                <a16:creationId xmlns:a16="http://schemas.microsoft.com/office/drawing/2014/main" id="{55250F9A-B2C4-6844-BBB9-8515E1F572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3913D-736C-6141-A1E7-15A059369C79}"/>
              </a:ext>
            </a:extLst>
          </p:cNvPr>
          <p:cNvSpPr>
            <a:spLocks noGrp="1"/>
          </p:cNvSpPr>
          <p:nvPr>
            <p:ph type="sldNum" sz="quarter" idx="12"/>
          </p:nvPr>
        </p:nvSpPr>
        <p:spPr/>
        <p:txBody>
          <a:bodyPr/>
          <a:lstStyle/>
          <a:p>
            <a:fld id="{F208EB41-419F-B048-ADD1-116687A7D90A}" type="slidenum">
              <a:rPr lang="en-US" smtClean="0"/>
              <a:t>‹#›</a:t>
            </a:fld>
            <a:endParaRPr lang="en-US"/>
          </a:p>
        </p:txBody>
      </p:sp>
    </p:spTree>
    <p:extLst>
      <p:ext uri="{BB962C8B-B14F-4D97-AF65-F5344CB8AC3E}">
        <p14:creationId xmlns:p14="http://schemas.microsoft.com/office/powerpoint/2010/main" val="68721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F5AE-4DD6-D249-81AC-F2844998B1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8E74C5-A664-504E-8E9B-2C2EA70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7D832E-DF7E-DB48-85B8-C324BD31646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35EFC0-889D-C64A-AF55-B32EDFA27D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F22CCE-E868-8B4D-BE47-F1DFB7A199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696167-AE7E-1948-8877-D18D23CBD16D}"/>
              </a:ext>
            </a:extLst>
          </p:cNvPr>
          <p:cNvSpPr>
            <a:spLocks noGrp="1"/>
          </p:cNvSpPr>
          <p:nvPr>
            <p:ph type="dt" sz="half" idx="10"/>
          </p:nvPr>
        </p:nvSpPr>
        <p:spPr/>
        <p:txBody>
          <a:bodyPr/>
          <a:lstStyle/>
          <a:p>
            <a:fld id="{4DAA98EA-69EB-864D-B68D-2227BF4C411F}" type="datetimeFigureOut">
              <a:rPr lang="en-US" smtClean="0"/>
              <a:t>9/2/22</a:t>
            </a:fld>
            <a:endParaRPr lang="en-US"/>
          </a:p>
        </p:txBody>
      </p:sp>
      <p:sp>
        <p:nvSpPr>
          <p:cNvPr id="8" name="Footer Placeholder 7">
            <a:extLst>
              <a:ext uri="{FF2B5EF4-FFF2-40B4-BE49-F238E27FC236}">
                <a16:creationId xmlns:a16="http://schemas.microsoft.com/office/drawing/2014/main" id="{6BE74135-193A-E849-A162-876EE09BB8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97DF26-C601-0147-B801-9B6DBB246FCF}"/>
              </a:ext>
            </a:extLst>
          </p:cNvPr>
          <p:cNvSpPr>
            <a:spLocks noGrp="1"/>
          </p:cNvSpPr>
          <p:nvPr>
            <p:ph type="sldNum" sz="quarter" idx="12"/>
          </p:nvPr>
        </p:nvSpPr>
        <p:spPr/>
        <p:txBody>
          <a:bodyPr/>
          <a:lstStyle/>
          <a:p>
            <a:fld id="{F208EB41-419F-B048-ADD1-116687A7D90A}" type="slidenum">
              <a:rPr lang="en-US" smtClean="0"/>
              <a:t>‹#›</a:t>
            </a:fld>
            <a:endParaRPr lang="en-US"/>
          </a:p>
        </p:txBody>
      </p:sp>
    </p:spTree>
    <p:extLst>
      <p:ext uri="{BB962C8B-B14F-4D97-AF65-F5344CB8AC3E}">
        <p14:creationId xmlns:p14="http://schemas.microsoft.com/office/powerpoint/2010/main" val="56302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FB44-F58D-0947-849B-5DEAB12DBC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686F30-EF3E-AB4B-94DD-F36DD0B18712}"/>
              </a:ext>
            </a:extLst>
          </p:cNvPr>
          <p:cNvSpPr>
            <a:spLocks noGrp="1"/>
          </p:cNvSpPr>
          <p:nvPr>
            <p:ph type="dt" sz="half" idx="10"/>
          </p:nvPr>
        </p:nvSpPr>
        <p:spPr/>
        <p:txBody>
          <a:bodyPr/>
          <a:lstStyle/>
          <a:p>
            <a:fld id="{4DAA98EA-69EB-864D-B68D-2227BF4C411F}" type="datetimeFigureOut">
              <a:rPr lang="en-US" smtClean="0"/>
              <a:t>9/2/22</a:t>
            </a:fld>
            <a:endParaRPr lang="en-US"/>
          </a:p>
        </p:txBody>
      </p:sp>
      <p:sp>
        <p:nvSpPr>
          <p:cNvPr id="4" name="Footer Placeholder 3">
            <a:extLst>
              <a:ext uri="{FF2B5EF4-FFF2-40B4-BE49-F238E27FC236}">
                <a16:creationId xmlns:a16="http://schemas.microsoft.com/office/drawing/2014/main" id="{E072137B-0A11-7043-A4D4-5EC85039B7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F8C7F6-6CFB-524D-AE9D-07F5AA6F6DAC}"/>
              </a:ext>
            </a:extLst>
          </p:cNvPr>
          <p:cNvSpPr>
            <a:spLocks noGrp="1"/>
          </p:cNvSpPr>
          <p:nvPr>
            <p:ph type="sldNum" sz="quarter" idx="12"/>
          </p:nvPr>
        </p:nvSpPr>
        <p:spPr/>
        <p:txBody>
          <a:bodyPr/>
          <a:lstStyle/>
          <a:p>
            <a:fld id="{F208EB41-419F-B048-ADD1-116687A7D90A}" type="slidenum">
              <a:rPr lang="en-US" smtClean="0"/>
              <a:t>‹#›</a:t>
            </a:fld>
            <a:endParaRPr lang="en-US"/>
          </a:p>
        </p:txBody>
      </p:sp>
    </p:spTree>
    <p:extLst>
      <p:ext uri="{BB962C8B-B14F-4D97-AF65-F5344CB8AC3E}">
        <p14:creationId xmlns:p14="http://schemas.microsoft.com/office/powerpoint/2010/main" val="814107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186056-1DCB-534F-8E8F-ED2600C51C48}"/>
              </a:ext>
            </a:extLst>
          </p:cNvPr>
          <p:cNvSpPr>
            <a:spLocks noGrp="1"/>
          </p:cNvSpPr>
          <p:nvPr>
            <p:ph type="dt" sz="half" idx="10"/>
          </p:nvPr>
        </p:nvSpPr>
        <p:spPr/>
        <p:txBody>
          <a:bodyPr/>
          <a:lstStyle/>
          <a:p>
            <a:fld id="{4DAA98EA-69EB-864D-B68D-2227BF4C411F}" type="datetimeFigureOut">
              <a:rPr lang="en-US" smtClean="0"/>
              <a:t>9/2/22</a:t>
            </a:fld>
            <a:endParaRPr lang="en-US"/>
          </a:p>
        </p:txBody>
      </p:sp>
      <p:sp>
        <p:nvSpPr>
          <p:cNvPr id="3" name="Footer Placeholder 2">
            <a:extLst>
              <a:ext uri="{FF2B5EF4-FFF2-40B4-BE49-F238E27FC236}">
                <a16:creationId xmlns:a16="http://schemas.microsoft.com/office/drawing/2014/main" id="{A693EA84-27A2-7A43-A59B-DAC0E35621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3828F2-EBC4-B54A-B268-06C9669DA496}"/>
              </a:ext>
            </a:extLst>
          </p:cNvPr>
          <p:cNvSpPr>
            <a:spLocks noGrp="1"/>
          </p:cNvSpPr>
          <p:nvPr>
            <p:ph type="sldNum" sz="quarter" idx="12"/>
          </p:nvPr>
        </p:nvSpPr>
        <p:spPr/>
        <p:txBody>
          <a:bodyPr/>
          <a:lstStyle/>
          <a:p>
            <a:fld id="{F208EB41-419F-B048-ADD1-116687A7D90A}" type="slidenum">
              <a:rPr lang="en-US" smtClean="0"/>
              <a:t>‹#›</a:t>
            </a:fld>
            <a:endParaRPr lang="en-US"/>
          </a:p>
        </p:txBody>
      </p:sp>
    </p:spTree>
    <p:extLst>
      <p:ext uri="{BB962C8B-B14F-4D97-AF65-F5344CB8AC3E}">
        <p14:creationId xmlns:p14="http://schemas.microsoft.com/office/powerpoint/2010/main" val="120696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4A55-07B8-734D-921C-65480FE8C5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1037B1-A30D-8047-BB78-7571BED826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C79BC-9CBB-BD4D-9A3B-F54E93919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371917-3E64-404D-8B74-076D6C5F9EC3}"/>
              </a:ext>
            </a:extLst>
          </p:cNvPr>
          <p:cNvSpPr>
            <a:spLocks noGrp="1"/>
          </p:cNvSpPr>
          <p:nvPr>
            <p:ph type="dt" sz="half" idx="10"/>
          </p:nvPr>
        </p:nvSpPr>
        <p:spPr/>
        <p:txBody>
          <a:bodyPr/>
          <a:lstStyle/>
          <a:p>
            <a:fld id="{4DAA98EA-69EB-864D-B68D-2227BF4C411F}" type="datetimeFigureOut">
              <a:rPr lang="en-US" smtClean="0"/>
              <a:t>9/2/22</a:t>
            </a:fld>
            <a:endParaRPr lang="en-US"/>
          </a:p>
        </p:txBody>
      </p:sp>
      <p:sp>
        <p:nvSpPr>
          <p:cNvPr id="6" name="Footer Placeholder 5">
            <a:extLst>
              <a:ext uri="{FF2B5EF4-FFF2-40B4-BE49-F238E27FC236}">
                <a16:creationId xmlns:a16="http://schemas.microsoft.com/office/drawing/2014/main" id="{E9814B1F-A9EB-0D41-9F5F-809EFBF9D9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F131A9-A2DF-F54A-B316-DD298BC09895}"/>
              </a:ext>
            </a:extLst>
          </p:cNvPr>
          <p:cNvSpPr>
            <a:spLocks noGrp="1"/>
          </p:cNvSpPr>
          <p:nvPr>
            <p:ph type="sldNum" sz="quarter" idx="12"/>
          </p:nvPr>
        </p:nvSpPr>
        <p:spPr/>
        <p:txBody>
          <a:bodyPr/>
          <a:lstStyle/>
          <a:p>
            <a:fld id="{F208EB41-419F-B048-ADD1-116687A7D90A}" type="slidenum">
              <a:rPr lang="en-US" smtClean="0"/>
              <a:t>‹#›</a:t>
            </a:fld>
            <a:endParaRPr lang="en-US"/>
          </a:p>
        </p:txBody>
      </p:sp>
    </p:spTree>
    <p:extLst>
      <p:ext uri="{BB962C8B-B14F-4D97-AF65-F5344CB8AC3E}">
        <p14:creationId xmlns:p14="http://schemas.microsoft.com/office/powerpoint/2010/main" val="99319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DE7C-B5D9-FD4C-ABDC-76D70DB67F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92ECE8-9877-D743-B561-27F5ADF065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54C1D3-6979-1942-9040-57566D82FD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47FBD3-EDD9-034F-ACFF-FDEE5083EA28}"/>
              </a:ext>
            </a:extLst>
          </p:cNvPr>
          <p:cNvSpPr>
            <a:spLocks noGrp="1"/>
          </p:cNvSpPr>
          <p:nvPr>
            <p:ph type="dt" sz="half" idx="10"/>
          </p:nvPr>
        </p:nvSpPr>
        <p:spPr/>
        <p:txBody>
          <a:bodyPr/>
          <a:lstStyle/>
          <a:p>
            <a:fld id="{4DAA98EA-69EB-864D-B68D-2227BF4C411F}" type="datetimeFigureOut">
              <a:rPr lang="en-US" smtClean="0"/>
              <a:t>9/2/22</a:t>
            </a:fld>
            <a:endParaRPr lang="en-US"/>
          </a:p>
        </p:txBody>
      </p:sp>
      <p:sp>
        <p:nvSpPr>
          <p:cNvPr id="6" name="Footer Placeholder 5">
            <a:extLst>
              <a:ext uri="{FF2B5EF4-FFF2-40B4-BE49-F238E27FC236}">
                <a16:creationId xmlns:a16="http://schemas.microsoft.com/office/drawing/2014/main" id="{E767AD3F-D911-8A4D-A564-43883D11E0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B79248-3B77-EE4A-A999-973694F97ECD}"/>
              </a:ext>
            </a:extLst>
          </p:cNvPr>
          <p:cNvSpPr>
            <a:spLocks noGrp="1"/>
          </p:cNvSpPr>
          <p:nvPr>
            <p:ph type="sldNum" sz="quarter" idx="12"/>
          </p:nvPr>
        </p:nvSpPr>
        <p:spPr/>
        <p:txBody>
          <a:bodyPr/>
          <a:lstStyle/>
          <a:p>
            <a:fld id="{F208EB41-419F-B048-ADD1-116687A7D90A}" type="slidenum">
              <a:rPr lang="en-US" smtClean="0"/>
              <a:t>‹#›</a:t>
            </a:fld>
            <a:endParaRPr lang="en-US"/>
          </a:p>
        </p:txBody>
      </p:sp>
    </p:spTree>
    <p:extLst>
      <p:ext uri="{BB962C8B-B14F-4D97-AF65-F5344CB8AC3E}">
        <p14:creationId xmlns:p14="http://schemas.microsoft.com/office/powerpoint/2010/main" val="133524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D3E40C-FF66-2242-A39A-C93F82D9A5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301573-7414-BB45-89B7-FC00AF7D34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FF8320-A3AC-9E4E-A3BC-F28D619DCD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A98EA-69EB-864D-B68D-2227BF4C411F}" type="datetimeFigureOut">
              <a:rPr lang="en-US" smtClean="0"/>
              <a:t>9/2/22</a:t>
            </a:fld>
            <a:endParaRPr lang="en-US"/>
          </a:p>
        </p:txBody>
      </p:sp>
      <p:sp>
        <p:nvSpPr>
          <p:cNvPr id="5" name="Footer Placeholder 4">
            <a:extLst>
              <a:ext uri="{FF2B5EF4-FFF2-40B4-BE49-F238E27FC236}">
                <a16:creationId xmlns:a16="http://schemas.microsoft.com/office/drawing/2014/main" id="{7C6AE5BA-67D3-6245-A3BF-E9C7339F2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C0E001-4956-234A-B914-CA59FA8583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8EB41-419F-B048-ADD1-116687A7D90A}" type="slidenum">
              <a:rPr lang="en-US" smtClean="0"/>
              <a:t>‹#›</a:t>
            </a:fld>
            <a:endParaRPr lang="en-US"/>
          </a:p>
        </p:txBody>
      </p:sp>
    </p:spTree>
    <p:extLst>
      <p:ext uri="{BB962C8B-B14F-4D97-AF65-F5344CB8AC3E}">
        <p14:creationId xmlns:p14="http://schemas.microsoft.com/office/powerpoint/2010/main" val="142050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B90E26-A4FF-FA4C-9E65-B671B3F86638}"/>
              </a:ext>
            </a:extLst>
          </p:cNvPr>
          <p:cNvPicPr>
            <a:picLocks noChangeAspect="1"/>
          </p:cNvPicPr>
          <p:nvPr/>
        </p:nvPicPr>
        <p:blipFill>
          <a:blip r:embed="rId2"/>
          <a:stretch>
            <a:fillRect/>
          </a:stretch>
        </p:blipFill>
        <p:spPr>
          <a:xfrm>
            <a:off x="3340100" y="698500"/>
            <a:ext cx="5511800" cy="5461000"/>
          </a:xfrm>
          <a:prstGeom prst="rect">
            <a:avLst/>
          </a:prstGeom>
        </p:spPr>
      </p:pic>
    </p:spTree>
    <p:extLst>
      <p:ext uri="{BB962C8B-B14F-4D97-AF65-F5344CB8AC3E}">
        <p14:creationId xmlns:p14="http://schemas.microsoft.com/office/powerpoint/2010/main" val="1168418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4592-8259-D34E-92AD-F9171D89DE57}"/>
              </a:ext>
            </a:extLst>
          </p:cNvPr>
          <p:cNvSpPr>
            <a:spLocks noGrp="1"/>
          </p:cNvSpPr>
          <p:nvPr>
            <p:ph type="title"/>
          </p:nvPr>
        </p:nvSpPr>
        <p:spPr/>
        <p:txBody>
          <a:bodyPr/>
          <a:lstStyle/>
          <a:p>
            <a:r>
              <a:rPr lang="en-US" dirty="0"/>
              <a:t>Pain with shoulder impingement occurs… </a:t>
            </a:r>
          </a:p>
        </p:txBody>
      </p:sp>
      <p:sp>
        <p:nvSpPr>
          <p:cNvPr id="3" name="Content Placeholder 2">
            <a:extLst>
              <a:ext uri="{FF2B5EF4-FFF2-40B4-BE49-F238E27FC236}">
                <a16:creationId xmlns:a16="http://schemas.microsoft.com/office/drawing/2014/main" id="{8D1F911C-A75E-344C-A0B0-B536C5554E5D}"/>
              </a:ext>
            </a:extLst>
          </p:cNvPr>
          <p:cNvSpPr>
            <a:spLocks noGrp="1"/>
          </p:cNvSpPr>
          <p:nvPr>
            <p:ph idx="1"/>
          </p:nvPr>
        </p:nvSpPr>
        <p:spPr>
          <a:xfrm>
            <a:off x="838200" y="1825624"/>
            <a:ext cx="10515600" cy="5032375"/>
          </a:xfrm>
        </p:spPr>
        <p:txBody>
          <a:bodyPr>
            <a:normAutofit/>
          </a:bodyPr>
          <a:lstStyle/>
          <a:p>
            <a:r>
              <a:rPr lang="en-IE" dirty="0"/>
              <a:t>when the arm is raised overhead.</a:t>
            </a:r>
          </a:p>
          <a:p>
            <a:r>
              <a:rPr lang="en-IE" dirty="0"/>
              <a:t>while lifting the arm or  lowering your from a raised position</a:t>
            </a:r>
          </a:p>
          <a:p>
            <a:r>
              <a:rPr lang="en-IE" dirty="0"/>
              <a:t>lying on the affected side</a:t>
            </a:r>
          </a:p>
          <a:p>
            <a:r>
              <a:rPr lang="en-IE" dirty="0"/>
              <a:t>In bed at night, often causing disturbed sleep</a:t>
            </a:r>
          </a:p>
          <a:p>
            <a:r>
              <a:rPr lang="en-IE" dirty="0"/>
              <a:t>reaching behind your back, like reaching into a back pocket</a:t>
            </a:r>
          </a:p>
          <a:p>
            <a:r>
              <a:rPr lang="en-IE" dirty="0"/>
              <a:t>dressing / undressing</a:t>
            </a:r>
          </a:p>
          <a:p>
            <a:r>
              <a:rPr lang="en-IE" dirty="0"/>
              <a:t>lifting a weight</a:t>
            </a:r>
          </a:p>
          <a:p>
            <a:endParaRPr lang="en-IE" dirty="0"/>
          </a:p>
          <a:p>
            <a:r>
              <a:rPr lang="en-IE" b="1" dirty="0"/>
              <a:t>NB Painful Arc</a:t>
            </a:r>
          </a:p>
          <a:p>
            <a:pPr marL="0" indent="0">
              <a:buNone/>
            </a:pPr>
            <a:endParaRPr lang="en-US" dirty="0"/>
          </a:p>
        </p:txBody>
      </p:sp>
    </p:spTree>
    <p:extLst>
      <p:ext uri="{BB962C8B-B14F-4D97-AF65-F5344CB8AC3E}">
        <p14:creationId xmlns:p14="http://schemas.microsoft.com/office/powerpoint/2010/main" val="243895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148D-0E00-B341-AB76-F796EA9ED36D}"/>
              </a:ext>
            </a:extLst>
          </p:cNvPr>
          <p:cNvSpPr>
            <a:spLocks noGrp="1"/>
          </p:cNvSpPr>
          <p:nvPr>
            <p:ph type="title"/>
          </p:nvPr>
        </p:nvSpPr>
        <p:spPr/>
        <p:txBody>
          <a:bodyPr/>
          <a:lstStyle/>
          <a:p>
            <a:r>
              <a:rPr lang="en-US" dirty="0" err="1"/>
              <a:t>symtoms</a:t>
            </a:r>
            <a:endParaRPr lang="en-US" dirty="0"/>
          </a:p>
        </p:txBody>
      </p:sp>
      <p:sp>
        <p:nvSpPr>
          <p:cNvPr id="3" name="Content Placeholder 2">
            <a:extLst>
              <a:ext uri="{FF2B5EF4-FFF2-40B4-BE49-F238E27FC236}">
                <a16:creationId xmlns:a16="http://schemas.microsoft.com/office/drawing/2014/main" id="{9C1D107A-E78E-4449-8253-5CED5D2E2748}"/>
              </a:ext>
            </a:extLst>
          </p:cNvPr>
          <p:cNvSpPr>
            <a:spLocks noGrp="1"/>
          </p:cNvSpPr>
          <p:nvPr>
            <p:ph idx="1"/>
          </p:nvPr>
        </p:nvSpPr>
        <p:spPr/>
        <p:txBody>
          <a:bodyPr/>
          <a:lstStyle/>
          <a:p>
            <a:r>
              <a:rPr lang="en-US" dirty="0"/>
              <a:t>Usually gradual onset</a:t>
            </a:r>
          </a:p>
          <a:p>
            <a:r>
              <a:rPr lang="en-US" dirty="0"/>
              <a:t>Pain is located in the shoulder and may radiate down the side of the arm</a:t>
            </a:r>
          </a:p>
          <a:p>
            <a:r>
              <a:rPr lang="en-US" dirty="0"/>
              <a:t>Usually no pain at rest</a:t>
            </a:r>
          </a:p>
          <a:p>
            <a:r>
              <a:rPr lang="en-US" dirty="0"/>
              <a:t>Shoulder / arm may feel weak</a:t>
            </a:r>
          </a:p>
        </p:txBody>
      </p:sp>
    </p:spTree>
    <p:extLst>
      <p:ext uri="{BB962C8B-B14F-4D97-AF65-F5344CB8AC3E}">
        <p14:creationId xmlns:p14="http://schemas.microsoft.com/office/powerpoint/2010/main" val="3063300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306F-76BA-9241-81E3-11FF1003918D}"/>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2D7673AB-869D-074C-AB77-E91E66C80936}"/>
              </a:ext>
            </a:extLst>
          </p:cNvPr>
          <p:cNvSpPr>
            <a:spLocks noGrp="1"/>
          </p:cNvSpPr>
          <p:nvPr>
            <p:ph idx="1"/>
          </p:nvPr>
        </p:nvSpPr>
        <p:spPr/>
        <p:txBody>
          <a:bodyPr/>
          <a:lstStyle/>
          <a:p>
            <a:r>
              <a:rPr lang="en-US" dirty="0"/>
              <a:t>History</a:t>
            </a:r>
          </a:p>
          <a:p>
            <a:r>
              <a:rPr lang="en-US" dirty="0"/>
              <a:t>Clinical tests</a:t>
            </a:r>
          </a:p>
          <a:p>
            <a:r>
              <a:rPr lang="en-US" dirty="0"/>
              <a:t>imaging</a:t>
            </a:r>
          </a:p>
          <a:p>
            <a:endParaRPr lang="en-US" dirty="0"/>
          </a:p>
        </p:txBody>
      </p:sp>
    </p:spTree>
    <p:extLst>
      <p:ext uri="{BB962C8B-B14F-4D97-AF65-F5344CB8AC3E}">
        <p14:creationId xmlns:p14="http://schemas.microsoft.com/office/powerpoint/2010/main" val="3237679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89CE5-9F54-6E44-882A-999A5318BFB0}"/>
              </a:ext>
            </a:extLst>
          </p:cNvPr>
          <p:cNvPicPr>
            <a:picLocks noChangeAspect="1"/>
          </p:cNvPicPr>
          <p:nvPr/>
        </p:nvPicPr>
        <p:blipFill>
          <a:blip r:embed="rId2"/>
          <a:stretch>
            <a:fillRect/>
          </a:stretch>
        </p:blipFill>
        <p:spPr>
          <a:xfrm>
            <a:off x="2881168" y="832428"/>
            <a:ext cx="5826413" cy="5305163"/>
          </a:xfrm>
          <a:prstGeom prst="rect">
            <a:avLst/>
          </a:prstGeom>
        </p:spPr>
      </p:pic>
    </p:spTree>
    <p:extLst>
      <p:ext uri="{BB962C8B-B14F-4D97-AF65-F5344CB8AC3E}">
        <p14:creationId xmlns:p14="http://schemas.microsoft.com/office/powerpoint/2010/main" val="3819620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587AFB-2A17-1F4D-98FF-7B3D5ECDD0FE}"/>
              </a:ext>
            </a:extLst>
          </p:cNvPr>
          <p:cNvPicPr>
            <a:picLocks noChangeAspect="1"/>
          </p:cNvPicPr>
          <p:nvPr/>
        </p:nvPicPr>
        <p:blipFill>
          <a:blip r:embed="rId2"/>
          <a:stretch>
            <a:fillRect/>
          </a:stretch>
        </p:blipFill>
        <p:spPr>
          <a:xfrm>
            <a:off x="472786" y="1246332"/>
            <a:ext cx="4327036" cy="4032250"/>
          </a:xfrm>
          <a:prstGeom prst="rect">
            <a:avLst/>
          </a:prstGeom>
        </p:spPr>
      </p:pic>
      <p:pic>
        <p:nvPicPr>
          <p:cNvPr id="5" name="Picture 4">
            <a:extLst>
              <a:ext uri="{FF2B5EF4-FFF2-40B4-BE49-F238E27FC236}">
                <a16:creationId xmlns:a16="http://schemas.microsoft.com/office/drawing/2014/main" id="{E3936320-42E8-714E-8102-D1AD52F2E609}"/>
              </a:ext>
            </a:extLst>
          </p:cNvPr>
          <p:cNvPicPr>
            <a:picLocks noChangeAspect="1"/>
          </p:cNvPicPr>
          <p:nvPr/>
        </p:nvPicPr>
        <p:blipFill>
          <a:blip r:embed="rId3"/>
          <a:stretch>
            <a:fillRect/>
          </a:stretch>
        </p:blipFill>
        <p:spPr>
          <a:xfrm>
            <a:off x="5276850" y="1246332"/>
            <a:ext cx="5093277" cy="3843393"/>
          </a:xfrm>
          <a:prstGeom prst="rect">
            <a:avLst/>
          </a:prstGeom>
        </p:spPr>
      </p:pic>
    </p:spTree>
    <p:extLst>
      <p:ext uri="{BB962C8B-B14F-4D97-AF65-F5344CB8AC3E}">
        <p14:creationId xmlns:p14="http://schemas.microsoft.com/office/powerpoint/2010/main" val="1099704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39B1F3-80A7-7A44-91AE-7BB454ED7511}"/>
              </a:ext>
            </a:extLst>
          </p:cNvPr>
          <p:cNvPicPr>
            <a:picLocks noChangeAspect="1"/>
          </p:cNvPicPr>
          <p:nvPr/>
        </p:nvPicPr>
        <p:blipFill>
          <a:blip r:embed="rId2"/>
          <a:stretch>
            <a:fillRect/>
          </a:stretch>
        </p:blipFill>
        <p:spPr>
          <a:xfrm>
            <a:off x="3333750" y="704850"/>
            <a:ext cx="5524500" cy="5448300"/>
          </a:xfrm>
          <a:prstGeom prst="rect">
            <a:avLst/>
          </a:prstGeom>
        </p:spPr>
      </p:pic>
    </p:spTree>
    <p:extLst>
      <p:ext uri="{BB962C8B-B14F-4D97-AF65-F5344CB8AC3E}">
        <p14:creationId xmlns:p14="http://schemas.microsoft.com/office/powerpoint/2010/main" val="857717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679B-6492-024D-8C3F-16A9E77250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0C7549-C0B0-D04D-A096-F6831CE2E9D0}"/>
              </a:ext>
            </a:extLst>
          </p:cNvPr>
          <p:cNvSpPr>
            <a:spLocks noGrp="1"/>
          </p:cNvSpPr>
          <p:nvPr>
            <p:ph idx="1"/>
          </p:nvPr>
        </p:nvSpPr>
        <p:spPr/>
        <p:txBody>
          <a:bodyPr/>
          <a:lstStyle/>
          <a:p>
            <a:r>
              <a:rPr lang="en-US" dirty="0"/>
              <a:t>Rotator cuff tendonitis:   the strength tests are painful</a:t>
            </a:r>
          </a:p>
          <a:p>
            <a:endParaRPr lang="en-US" dirty="0"/>
          </a:p>
          <a:p>
            <a:r>
              <a:rPr lang="en-US" dirty="0"/>
              <a:t>Bursitis:  the strength tests are pain free</a:t>
            </a:r>
          </a:p>
        </p:txBody>
      </p:sp>
    </p:spTree>
    <p:extLst>
      <p:ext uri="{BB962C8B-B14F-4D97-AF65-F5344CB8AC3E}">
        <p14:creationId xmlns:p14="http://schemas.microsoft.com/office/powerpoint/2010/main" val="2475081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4EA3A-0531-3545-9365-EF868F186EAA}"/>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BD9EC97F-1BEF-AE44-B8FF-84C2EB186BBC}"/>
              </a:ext>
            </a:extLst>
          </p:cNvPr>
          <p:cNvSpPr>
            <a:spLocks noGrp="1"/>
          </p:cNvSpPr>
          <p:nvPr>
            <p:ph idx="1"/>
          </p:nvPr>
        </p:nvSpPr>
        <p:spPr/>
        <p:txBody>
          <a:bodyPr/>
          <a:lstStyle/>
          <a:p>
            <a:r>
              <a:rPr lang="en-US" dirty="0"/>
              <a:t>Physiotherapy:  ROM exercises, strength work, posture correction</a:t>
            </a:r>
          </a:p>
          <a:p>
            <a:r>
              <a:rPr lang="en-US" dirty="0"/>
              <a:t>Medication</a:t>
            </a:r>
          </a:p>
          <a:p>
            <a:r>
              <a:rPr lang="en-US" dirty="0"/>
              <a:t>Injections</a:t>
            </a:r>
          </a:p>
          <a:p>
            <a:r>
              <a:rPr lang="en-US" dirty="0"/>
              <a:t>surgery</a:t>
            </a:r>
          </a:p>
        </p:txBody>
      </p:sp>
    </p:spTree>
    <p:extLst>
      <p:ext uri="{BB962C8B-B14F-4D97-AF65-F5344CB8AC3E}">
        <p14:creationId xmlns:p14="http://schemas.microsoft.com/office/powerpoint/2010/main" val="379184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CBC0F0-D076-B841-BC4F-796A8D0C8803}"/>
              </a:ext>
            </a:extLst>
          </p:cNvPr>
          <p:cNvPicPr>
            <a:picLocks noChangeAspect="1"/>
          </p:cNvPicPr>
          <p:nvPr/>
        </p:nvPicPr>
        <p:blipFill>
          <a:blip r:embed="rId2"/>
          <a:stretch>
            <a:fillRect/>
          </a:stretch>
        </p:blipFill>
        <p:spPr>
          <a:xfrm>
            <a:off x="2921000" y="1403350"/>
            <a:ext cx="6350000" cy="4051300"/>
          </a:xfrm>
          <a:prstGeom prst="rect">
            <a:avLst/>
          </a:prstGeom>
        </p:spPr>
      </p:pic>
    </p:spTree>
    <p:extLst>
      <p:ext uri="{BB962C8B-B14F-4D97-AF65-F5344CB8AC3E}">
        <p14:creationId xmlns:p14="http://schemas.microsoft.com/office/powerpoint/2010/main" val="144266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61A844-EE2C-2340-920F-5120940375F6}"/>
              </a:ext>
            </a:extLst>
          </p:cNvPr>
          <p:cNvPicPr>
            <a:picLocks noChangeAspect="1"/>
          </p:cNvPicPr>
          <p:nvPr/>
        </p:nvPicPr>
        <p:blipFill>
          <a:blip r:embed="rId2"/>
          <a:stretch>
            <a:fillRect/>
          </a:stretch>
        </p:blipFill>
        <p:spPr>
          <a:xfrm>
            <a:off x="2280509" y="1517073"/>
            <a:ext cx="7759591" cy="3761509"/>
          </a:xfrm>
          <a:prstGeom prst="rect">
            <a:avLst/>
          </a:prstGeom>
        </p:spPr>
      </p:pic>
    </p:spTree>
    <p:extLst>
      <p:ext uri="{BB962C8B-B14F-4D97-AF65-F5344CB8AC3E}">
        <p14:creationId xmlns:p14="http://schemas.microsoft.com/office/powerpoint/2010/main" val="682329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C5F245-8DF0-9140-9493-8772BA32CBFE}"/>
              </a:ext>
            </a:extLst>
          </p:cNvPr>
          <p:cNvPicPr>
            <a:picLocks noChangeAspect="1"/>
          </p:cNvPicPr>
          <p:nvPr/>
        </p:nvPicPr>
        <p:blipFill>
          <a:blip r:embed="rId2"/>
          <a:stretch>
            <a:fillRect/>
          </a:stretch>
        </p:blipFill>
        <p:spPr>
          <a:xfrm>
            <a:off x="3994150" y="1079500"/>
            <a:ext cx="4203700" cy="4699000"/>
          </a:xfrm>
          <a:prstGeom prst="rect">
            <a:avLst/>
          </a:prstGeom>
        </p:spPr>
      </p:pic>
    </p:spTree>
    <p:extLst>
      <p:ext uri="{BB962C8B-B14F-4D97-AF65-F5344CB8AC3E}">
        <p14:creationId xmlns:p14="http://schemas.microsoft.com/office/powerpoint/2010/main" val="528426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F55DB5-601F-1B49-8197-42FC060E5775}"/>
              </a:ext>
            </a:extLst>
          </p:cNvPr>
          <p:cNvPicPr>
            <a:picLocks noChangeAspect="1"/>
          </p:cNvPicPr>
          <p:nvPr/>
        </p:nvPicPr>
        <p:blipFill>
          <a:blip r:embed="rId2"/>
          <a:stretch>
            <a:fillRect/>
          </a:stretch>
        </p:blipFill>
        <p:spPr>
          <a:xfrm>
            <a:off x="3441700" y="1619250"/>
            <a:ext cx="5308600" cy="3619500"/>
          </a:xfrm>
          <a:prstGeom prst="rect">
            <a:avLst/>
          </a:prstGeom>
        </p:spPr>
      </p:pic>
    </p:spTree>
    <p:extLst>
      <p:ext uri="{BB962C8B-B14F-4D97-AF65-F5344CB8AC3E}">
        <p14:creationId xmlns:p14="http://schemas.microsoft.com/office/powerpoint/2010/main" val="3878988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99B42-59FA-CC43-937B-8CDB8C3C0F2F}"/>
              </a:ext>
            </a:extLst>
          </p:cNvPr>
          <p:cNvSpPr>
            <a:spLocks noGrp="1"/>
          </p:cNvSpPr>
          <p:nvPr>
            <p:ph type="title"/>
          </p:nvPr>
        </p:nvSpPr>
        <p:spPr/>
        <p:txBody>
          <a:bodyPr/>
          <a:lstStyle/>
          <a:p>
            <a:r>
              <a:rPr lang="en-US" dirty="0"/>
              <a:t>Shoulder </a:t>
            </a:r>
            <a:r>
              <a:rPr lang="en-US" dirty="0" err="1"/>
              <a:t>Inpingement</a:t>
            </a:r>
            <a:endParaRPr lang="en-US" dirty="0"/>
          </a:p>
        </p:txBody>
      </p:sp>
      <p:sp>
        <p:nvSpPr>
          <p:cNvPr id="5" name="Content Placeholder 4">
            <a:extLst>
              <a:ext uri="{FF2B5EF4-FFF2-40B4-BE49-F238E27FC236}">
                <a16:creationId xmlns:a16="http://schemas.microsoft.com/office/drawing/2014/main" id="{52A9D6B8-4901-D442-8BBF-DAEE1B774D6A}"/>
              </a:ext>
            </a:extLst>
          </p:cNvPr>
          <p:cNvSpPr>
            <a:spLocks noGrp="1"/>
          </p:cNvSpPr>
          <p:nvPr>
            <p:ph idx="1"/>
          </p:nvPr>
        </p:nvSpPr>
        <p:spPr/>
        <p:txBody>
          <a:bodyPr/>
          <a:lstStyle/>
          <a:p>
            <a:pPr marL="0" indent="0">
              <a:buNone/>
            </a:pPr>
            <a:r>
              <a:rPr lang="en-IE" dirty="0"/>
              <a:t>Shoulder impingement occurs when the top outer edge of your shoulder blade, called the acromion, rubs against (“impinges on”) or pinches the structures lying between it and the head of the </a:t>
            </a:r>
            <a:r>
              <a:rPr lang="en-IE" dirty="0" err="1"/>
              <a:t>humerus</a:t>
            </a:r>
            <a:r>
              <a:rPr lang="en-IE" dirty="0"/>
              <a:t>, causing pain and irritation.  </a:t>
            </a:r>
          </a:p>
          <a:p>
            <a:pPr marL="0" indent="0">
              <a:buNone/>
            </a:pPr>
            <a:endParaRPr lang="en-IE" dirty="0"/>
          </a:p>
          <a:p>
            <a:pPr marL="0" indent="0">
              <a:buNone/>
            </a:pPr>
            <a:r>
              <a:rPr lang="en-IE" dirty="0"/>
              <a:t>The structures that get pinched are</a:t>
            </a:r>
          </a:p>
          <a:p>
            <a:pPr marL="514350" indent="-514350">
              <a:buFont typeface="+mj-lt"/>
              <a:buAutoNum type="arabicPeriod"/>
            </a:pPr>
            <a:r>
              <a:rPr lang="en-IE" dirty="0"/>
              <a:t>The rotator cuff and </a:t>
            </a:r>
          </a:p>
          <a:p>
            <a:pPr marL="514350" indent="-514350">
              <a:buFont typeface="+mj-lt"/>
              <a:buAutoNum type="arabicPeriod"/>
            </a:pPr>
            <a:r>
              <a:rPr lang="en-IE" dirty="0"/>
              <a:t>The subacromial bursa causing.</a:t>
            </a:r>
            <a:endParaRPr lang="en-US" dirty="0"/>
          </a:p>
        </p:txBody>
      </p:sp>
    </p:spTree>
    <p:extLst>
      <p:ext uri="{BB962C8B-B14F-4D97-AF65-F5344CB8AC3E}">
        <p14:creationId xmlns:p14="http://schemas.microsoft.com/office/powerpoint/2010/main" val="1387699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820175-7202-D14C-994B-2DEB14D8444E}"/>
              </a:ext>
            </a:extLst>
          </p:cNvPr>
          <p:cNvPicPr>
            <a:picLocks noChangeAspect="1"/>
          </p:cNvPicPr>
          <p:nvPr/>
        </p:nvPicPr>
        <p:blipFill>
          <a:blip r:embed="rId2"/>
          <a:stretch>
            <a:fillRect/>
          </a:stretch>
        </p:blipFill>
        <p:spPr>
          <a:xfrm>
            <a:off x="1580408" y="0"/>
            <a:ext cx="9031184" cy="6858000"/>
          </a:xfrm>
          <a:prstGeom prst="rect">
            <a:avLst/>
          </a:prstGeom>
        </p:spPr>
      </p:pic>
    </p:spTree>
    <p:extLst>
      <p:ext uri="{BB962C8B-B14F-4D97-AF65-F5344CB8AC3E}">
        <p14:creationId xmlns:p14="http://schemas.microsoft.com/office/powerpoint/2010/main" val="424837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F4659B-75B7-4E44-B0BC-E6685C7CEC01}"/>
              </a:ext>
            </a:extLst>
          </p:cNvPr>
          <p:cNvPicPr>
            <a:picLocks noChangeAspect="1"/>
          </p:cNvPicPr>
          <p:nvPr/>
        </p:nvPicPr>
        <p:blipFill>
          <a:blip r:embed="rId2"/>
          <a:stretch>
            <a:fillRect/>
          </a:stretch>
        </p:blipFill>
        <p:spPr>
          <a:xfrm>
            <a:off x="4165600" y="1568450"/>
            <a:ext cx="3860800" cy="3721100"/>
          </a:xfrm>
          <a:prstGeom prst="rect">
            <a:avLst/>
          </a:prstGeom>
        </p:spPr>
      </p:pic>
    </p:spTree>
    <p:extLst>
      <p:ext uri="{BB962C8B-B14F-4D97-AF65-F5344CB8AC3E}">
        <p14:creationId xmlns:p14="http://schemas.microsoft.com/office/powerpoint/2010/main" val="2612162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AEEF1-7481-BF42-B19F-CD3001D4006C}"/>
              </a:ext>
            </a:extLst>
          </p:cNvPr>
          <p:cNvSpPr>
            <a:spLocks noGrp="1"/>
          </p:cNvSpPr>
          <p:nvPr>
            <p:ph type="title"/>
          </p:nvPr>
        </p:nvSpPr>
        <p:spPr/>
        <p:txBody>
          <a:bodyPr/>
          <a:lstStyle/>
          <a:p>
            <a:r>
              <a:rPr lang="en-US" dirty="0"/>
              <a:t>Causes </a:t>
            </a:r>
          </a:p>
        </p:txBody>
      </p:sp>
      <p:sp>
        <p:nvSpPr>
          <p:cNvPr id="3" name="Content Placeholder 2">
            <a:extLst>
              <a:ext uri="{FF2B5EF4-FFF2-40B4-BE49-F238E27FC236}">
                <a16:creationId xmlns:a16="http://schemas.microsoft.com/office/drawing/2014/main" id="{23A10D15-6751-6D40-86C7-61C2B36FBCF5}"/>
              </a:ext>
            </a:extLst>
          </p:cNvPr>
          <p:cNvSpPr>
            <a:spLocks noGrp="1"/>
          </p:cNvSpPr>
          <p:nvPr>
            <p:ph idx="1"/>
          </p:nvPr>
        </p:nvSpPr>
        <p:spPr/>
        <p:txBody>
          <a:bodyPr>
            <a:normAutofit fontScale="92500"/>
          </a:bodyPr>
          <a:lstStyle/>
          <a:p>
            <a:r>
              <a:rPr lang="en-IE" b="1" dirty="0"/>
              <a:t>The rotator cuff tendon is swollen </a:t>
            </a:r>
            <a:r>
              <a:rPr lang="en-IE" dirty="0"/>
              <a:t>due to inflammation (tendonitis) or a tear. This can be due to overuse from repetitive activity of the shoulder, injury or from age-related wear and tear.</a:t>
            </a:r>
          </a:p>
          <a:p>
            <a:r>
              <a:rPr lang="en-IE" b="1" dirty="0"/>
              <a:t>The subacromial bursa is irritated and inflamed (and swollen) </a:t>
            </a:r>
            <a:r>
              <a:rPr lang="en-IE" dirty="0"/>
              <a:t>. Your bursa is the fluid-filled sac between your tendon and the acromion. Your bursa helps your muscles and tendons glide over your bones. Your bursa can become inflamed due to overuse of the shoulder or injury.</a:t>
            </a:r>
          </a:p>
          <a:p>
            <a:r>
              <a:rPr lang="en-IE" b="1" dirty="0"/>
              <a:t>Abnormal acromial shape </a:t>
            </a:r>
            <a:r>
              <a:rPr lang="en-IE" dirty="0"/>
              <a:t>Your acromion is not flat (you were born this way) or you have developed age-related bony spurs on the </a:t>
            </a:r>
            <a:r>
              <a:rPr lang="en-IE" dirty="0" err="1"/>
              <a:t>undersurface</a:t>
            </a:r>
            <a:r>
              <a:rPr lang="en-IE" dirty="0"/>
              <a:t> of your acromion which make the subacromial space smaller.</a:t>
            </a:r>
          </a:p>
          <a:p>
            <a:endParaRPr lang="en-US" dirty="0"/>
          </a:p>
        </p:txBody>
      </p:sp>
    </p:spTree>
    <p:extLst>
      <p:ext uri="{BB962C8B-B14F-4D97-AF65-F5344CB8AC3E}">
        <p14:creationId xmlns:p14="http://schemas.microsoft.com/office/powerpoint/2010/main" val="2617111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308</Words>
  <Application>Microsoft Macintosh PowerPoint</Application>
  <PresentationFormat>Widescreen</PresentationFormat>
  <Paragraphs>37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Shoulder Inpingement</vt:lpstr>
      <vt:lpstr>PowerPoint Presentation</vt:lpstr>
      <vt:lpstr>PowerPoint Presentation</vt:lpstr>
      <vt:lpstr>Causes </vt:lpstr>
      <vt:lpstr>Pain with shoulder impingement occurs… </vt:lpstr>
      <vt:lpstr>symtoms</vt:lpstr>
      <vt:lpstr>Diagnosis</vt:lpstr>
      <vt:lpstr>PowerPoint Presentation</vt:lpstr>
      <vt:lpstr>PowerPoint Presentation</vt:lpstr>
      <vt:lpstr>PowerPoint Presentation</vt:lpstr>
      <vt:lpstr>PowerPoint Presentation</vt:lpstr>
      <vt:lpstr>Treatment</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Shoulder Inpingement</dc:title>
  <dc:subject/>
  <dc:creator>Microsoft Office User</dc:creator>
  <cp:keywords/>
  <dc:description/>
  <cp:lastModifiedBy>Microsoft Office User</cp:lastModifiedBy>
  <cp:revision>5</cp:revision>
  <dcterms:created xsi:type="dcterms:W3CDTF">2022-09-02T13:02:48Z</dcterms:created>
  <dcterms:modified xsi:type="dcterms:W3CDTF">2022-09-02T14:08:47Z</dcterms:modified>
  <cp:category/>
</cp:coreProperties>
</file>