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78"/>
    <p:restoredTop sz="94719"/>
  </p:normalViewPr>
  <p:slideViewPr>
    <p:cSldViewPr snapToGrid="0" snapToObjects="1">
      <p:cViewPr>
        <p:scale>
          <a:sx n="77" d="100"/>
          <a:sy n="77" d="100"/>
        </p:scale>
        <p:origin x="1336"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155E9-8F3C-344B-B8DD-9DF8869D15A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51272DE-AAE7-384E-BEB5-F09C41AF88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125C04A-0FD1-294B-8259-E62376D6DF51}"/>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5" name="Footer Placeholder 4">
            <a:extLst>
              <a:ext uri="{FF2B5EF4-FFF2-40B4-BE49-F238E27FC236}">
                <a16:creationId xmlns:a16="http://schemas.microsoft.com/office/drawing/2014/main" id="{AE0B8400-6B64-2943-A93D-0C6F9B94E0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D3C2A8-8B1F-FD43-B2ED-9B3416CBB4B2}"/>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246214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C652-EC31-1D4D-A313-4F3557EA3D1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37441D1-80D0-734A-AB91-89686779117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1B0D2F2-3C80-D24B-8828-20AFC54221EC}"/>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5" name="Footer Placeholder 4">
            <a:extLst>
              <a:ext uri="{FF2B5EF4-FFF2-40B4-BE49-F238E27FC236}">
                <a16:creationId xmlns:a16="http://schemas.microsoft.com/office/drawing/2014/main" id="{5493B5BA-622E-0847-A91E-F4AA4DFD9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82145-1722-FB4E-A1A5-70152D2893E9}"/>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25112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F3A89D-5F49-0A4D-8286-40FB81568C5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25275B5-94F8-C444-B358-0EF6FC600DA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B65A8FA-0EF4-9148-97E8-27E784515C6F}"/>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5" name="Footer Placeholder 4">
            <a:extLst>
              <a:ext uri="{FF2B5EF4-FFF2-40B4-BE49-F238E27FC236}">
                <a16:creationId xmlns:a16="http://schemas.microsoft.com/office/drawing/2014/main" id="{2A212E7D-24F0-4E4F-B575-D2B17E16B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C6EAB3-BC66-A446-A4D7-CB75191FF8DC}"/>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206469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67C6-5430-3644-BD3B-C84D87A14EC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EAF2828-EFE4-0840-964F-EE3F6594012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779097B-8CC7-7D49-90EA-900B1F2E8E90}"/>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5" name="Footer Placeholder 4">
            <a:extLst>
              <a:ext uri="{FF2B5EF4-FFF2-40B4-BE49-F238E27FC236}">
                <a16:creationId xmlns:a16="http://schemas.microsoft.com/office/drawing/2014/main" id="{01E8B37C-4F20-7144-92AF-CFBBFBD238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1C93D5-7637-3D44-93C8-FBE858EB5CF4}"/>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1510105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B6C6E-A71B-224C-A2D4-D0BC571FB11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D47477E-08E4-D145-BCCF-657E5D9F04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5EE13BE-B55A-1C46-8812-53C1C9EA05BB}"/>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5" name="Footer Placeholder 4">
            <a:extLst>
              <a:ext uri="{FF2B5EF4-FFF2-40B4-BE49-F238E27FC236}">
                <a16:creationId xmlns:a16="http://schemas.microsoft.com/office/drawing/2014/main" id="{F9D2F983-1AF6-9044-AEBD-D052FF16E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A86A6-0D1B-3045-A865-B9000557C308}"/>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9823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EDE26-0761-EF4B-8BC1-8DAABC25DEA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7FF12D0-018D-1144-829C-A020B98DCE6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A5EEE4B-0422-C741-BB22-E2603E331D1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1B3F7A7-DC9A-7047-8C78-3D28CFBDD411}"/>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6" name="Footer Placeholder 5">
            <a:extLst>
              <a:ext uri="{FF2B5EF4-FFF2-40B4-BE49-F238E27FC236}">
                <a16:creationId xmlns:a16="http://schemas.microsoft.com/office/drawing/2014/main" id="{D7B8C9F4-086B-8D4E-B0DA-828CD2CF9A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19C77F-949D-E44E-864B-EE9DE8753947}"/>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3808129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3C5B7-CE80-BC46-A929-D6C37BF0292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B96D063-CAC9-164D-9014-B7D42B2065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8E3A75A-1A2B-424A-B290-8F16EC70EFD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6D0068A-1FF7-4947-8730-ED33F2426D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36DF638-11E7-2B47-AA93-F42DADEAFEA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9F55D11-5948-E242-BA2A-06211851F130}"/>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8" name="Footer Placeholder 7">
            <a:extLst>
              <a:ext uri="{FF2B5EF4-FFF2-40B4-BE49-F238E27FC236}">
                <a16:creationId xmlns:a16="http://schemas.microsoft.com/office/drawing/2014/main" id="{D411A8F7-E6EF-D346-B4AF-A3DF7FE8D6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CE9C07-8CD9-174D-8862-7EDB9E5880CC}"/>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4011190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E8207-DC7C-5241-8B9C-74963FEA59A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3F0960D-AE99-0F4A-B875-56ABA0112CCD}"/>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4" name="Footer Placeholder 3">
            <a:extLst>
              <a:ext uri="{FF2B5EF4-FFF2-40B4-BE49-F238E27FC236}">
                <a16:creationId xmlns:a16="http://schemas.microsoft.com/office/drawing/2014/main" id="{0B930287-276E-8A4E-87E6-26F6DDEA6D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D5C203-719C-8A4C-997A-715A0FDA8A38}"/>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42546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33AE22-C45F-A24E-879B-8FAAB43D2E82}"/>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3" name="Footer Placeholder 2">
            <a:extLst>
              <a:ext uri="{FF2B5EF4-FFF2-40B4-BE49-F238E27FC236}">
                <a16:creationId xmlns:a16="http://schemas.microsoft.com/office/drawing/2014/main" id="{FAD60C73-6CB7-5949-9D70-09E1A04737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93A56E-6C6F-844B-B313-5317E64E019B}"/>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404826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F6AE2-CEDE-C342-B8C4-51E1485A9B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12FA111-9FD5-7949-A8E4-36B5859F1E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52E70AF8-E352-0F43-B994-46D91FB4C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1DC672-1D34-5943-B25F-C9C7B5030491}"/>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6" name="Footer Placeholder 5">
            <a:extLst>
              <a:ext uri="{FF2B5EF4-FFF2-40B4-BE49-F238E27FC236}">
                <a16:creationId xmlns:a16="http://schemas.microsoft.com/office/drawing/2014/main" id="{49376CA3-30CD-B640-8A9A-5B1A53C589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4E3AC-3EFB-7848-9483-63F65A51FFCC}"/>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3789714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6566E-A3E9-F644-9E35-C45C6529163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A552B8C-7504-C84A-B7E3-8EA545D0BD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64DCDD-FFE2-554E-96A8-E7FE5E619B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8DF04C3-E97D-894F-981E-F211CA0B6EBF}"/>
              </a:ext>
            </a:extLst>
          </p:cNvPr>
          <p:cNvSpPr>
            <a:spLocks noGrp="1"/>
          </p:cNvSpPr>
          <p:nvPr>
            <p:ph type="dt" sz="half" idx="10"/>
          </p:nvPr>
        </p:nvSpPr>
        <p:spPr/>
        <p:txBody>
          <a:bodyPr/>
          <a:lstStyle/>
          <a:p>
            <a:fld id="{18C14CE6-6562-5C4D-AC3B-A8FF1F0406B5}" type="datetimeFigureOut">
              <a:rPr lang="en-US" smtClean="0"/>
              <a:t>5/13/22</a:t>
            </a:fld>
            <a:endParaRPr lang="en-US"/>
          </a:p>
        </p:txBody>
      </p:sp>
      <p:sp>
        <p:nvSpPr>
          <p:cNvPr id="6" name="Footer Placeholder 5">
            <a:extLst>
              <a:ext uri="{FF2B5EF4-FFF2-40B4-BE49-F238E27FC236}">
                <a16:creationId xmlns:a16="http://schemas.microsoft.com/office/drawing/2014/main" id="{CACD57FA-1A8C-9645-813E-2879ED8A1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C65B76-0080-5C43-B5EE-EEBD298D8E43}"/>
              </a:ext>
            </a:extLst>
          </p:cNvPr>
          <p:cNvSpPr>
            <a:spLocks noGrp="1"/>
          </p:cNvSpPr>
          <p:nvPr>
            <p:ph type="sldNum" sz="quarter" idx="12"/>
          </p:nvPr>
        </p:nvSpPr>
        <p:spPr/>
        <p:txBody>
          <a:bodyPr/>
          <a:lstStyle/>
          <a:p>
            <a:fld id="{7FE7B5D8-621D-EE4B-93AB-13F5096F6F51}" type="slidenum">
              <a:rPr lang="en-US" smtClean="0"/>
              <a:t>‹#›</a:t>
            </a:fld>
            <a:endParaRPr lang="en-US"/>
          </a:p>
        </p:txBody>
      </p:sp>
    </p:spTree>
    <p:extLst>
      <p:ext uri="{BB962C8B-B14F-4D97-AF65-F5344CB8AC3E}">
        <p14:creationId xmlns:p14="http://schemas.microsoft.com/office/powerpoint/2010/main" val="339486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E370F9-074B-0E43-9072-26F1900282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D8976E6-A429-5B4C-968E-3B4FFA1E26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8FB529-6049-D247-8579-A03863F509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14CE6-6562-5C4D-AC3B-A8FF1F0406B5}" type="datetimeFigureOut">
              <a:rPr lang="en-US" smtClean="0"/>
              <a:t>5/13/22</a:t>
            </a:fld>
            <a:endParaRPr lang="en-US"/>
          </a:p>
        </p:txBody>
      </p:sp>
      <p:sp>
        <p:nvSpPr>
          <p:cNvPr id="5" name="Footer Placeholder 4">
            <a:extLst>
              <a:ext uri="{FF2B5EF4-FFF2-40B4-BE49-F238E27FC236}">
                <a16:creationId xmlns:a16="http://schemas.microsoft.com/office/drawing/2014/main" id="{6CA63DDD-74B0-F64D-9AE1-16B1BB006A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D0F75A-C90D-EA4F-8E50-CDBE348B55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E7B5D8-621D-EE4B-93AB-13F5096F6F51}" type="slidenum">
              <a:rPr lang="en-US" smtClean="0"/>
              <a:t>‹#›</a:t>
            </a:fld>
            <a:endParaRPr lang="en-US"/>
          </a:p>
        </p:txBody>
      </p:sp>
    </p:spTree>
    <p:extLst>
      <p:ext uri="{BB962C8B-B14F-4D97-AF65-F5344CB8AC3E}">
        <p14:creationId xmlns:p14="http://schemas.microsoft.com/office/powerpoint/2010/main" val="319297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C8D89-AC10-AE4C-9042-E3BDED43ED87}"/>
              </a:ext>
            </a:extLst>
          </p:cNvPr>
          <p:cNvSpPr>
            <a:spLocks noGrp="1"/>
          </p:cNvSpPr>
          <p:nvPr>
            <p:ph type="ctrTitle"/>
          </p:nvPr>
        </p:nvSpPr>
        <p:spPr>
          <a:xfrm>
            <a:off x="2659529" y="2085788"/>
            <a:ext cx="6884895" cy="1496649"/>
          </a:xfrm>
        </p:spPr>
        <p:txBody>
          <a:bodyPr anchor="b">
            <a:normAutofit/>
          </a:bodyPr>
          <a:lstStyle/>
          <a:p>
            <a:r>
              <a:rPr lang="en-US" sz="4400" dirty="0">
                <a:solidFill>
                  <a:schemeClr val="tx1">
                    <a:lumMod val="65000"/>
                    <a:lumOff val="35000"/>
                  </a:schemeClr>
                </a:solidFill>
              </a:rPr>
              <a:t>Introduction to Breathwork </a:t>
            </a:r>
          </a:p>
        </p:txBody>
      </p:sp>
      <p:sp>
        <p:nvSpPr>
          <p:cNvPr id="3" name="Subtitle 2">
            <a:extLst>
              <a:ext uri="{FF2B5EF4-FFF2-40B4-BE49-F238E27FC236}">
                <a16:creationId xmlns:a16="http://schemas.microsoft.com/office/drawing/2014/main" id="{ED4ABFED-0221-0B49-B5C6-5CE117C19F89}"/>
              </a:ext>
            </a:extLst>
          </p:cNvPr>
          <p:cNvSpPr>
            <a:spLocks noGrp="1"/>
          </p:cNvSpPr>
          <p:nvPr>
            <p:ph type="subTitle" idx="1"/>
          </p:nvPr>
        </p:nvSpPr>
        <p:spPr>
          <a:xfrm>
            <a:off x="3048000" y="3948056"/>
            <a:ext cx="6096000" cy="830134"/>
          </a:xfrm>
        </p:spPr>
        <p:txBody>
          <a:bodyPr anchor="t">
            <a:normAutofit/>
          </a:bodyPr>
          <a:lstStyle/>
          <a:p>
            <a:endParaRPr lang="en-US" sz="1400">
              <a:solidFill>
                <a:schemeClr val="tx1">
                  <a:lumMod val="65000"/>
                  <a:lumOff val="35000"/>
                </a:schemeClr>
              </a:solidFill>
            </a:endParaRPr>
          </a:p>
        </p:txBody>
      </p:sp>
      <p:pic>
        <p:nvPicPr>
          <p:cNvPr id="5" name="Picture 4" descr="Arrow&#10;&#10;Description automatically generated with low confidence">
            <a:extLst>
              <a:ext uri="{FF2B5EF4-FFF2-40B4-BE49-F238E27FC236}">
                <a16:creationId xmlns:a16="http://schemas.microsoft.com/office/drawing/2014/main" id="{65BCFAE4-7BE0-DF44-95A6-B7D6B7A4CB92}"/>
              </a:ext>
            </a:extLst>
          </p:cNvPr>
          <p:cNvPicPr>
            <a:picLocks noChangeAspect="1"/>
          </p:cNvPicPr>
          <p:nvPr/>
        </p:nvPicPr>
        <p:blipFill>
          <a:blip r:embed="rId2"/>
          <a:stretch>
            <a:fillRect/>
          </a:stretch>
        </p:blipFill>
        <p:spPr>
          <a:xfrm>
            <a:off x="8065939" y="1103658"/>
            <a:ext cx="3250454" cy="1233021"/>
          </a:xfrm>
          <a:prstGeom prst="rect">
            <a:avLst/>
          </a:prstGeom>
        </p:spPr>
      </p:pic>
    </p:spTree>
    <p:extLst>
      <p:ext uri="{BB962C8B-B14F-4D97-AF65-F5344CB8AC3E}">
        <p14:creationId xmlns:p14="http://schemas.microsoft.com/office/powerpoint/2010/main" val="175704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DDA986-B6EE-4642-AC60-049037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B62878-12EF-4E97-A284-47BAFC30D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D79188D-1ED5-4705-B8C7-5D6FB7670A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514" y="685800"/>
            <a:ext cx="10800972"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30E41A-A77D-6C48-AB89-D1ACCA603B4A}"/>
              </a:ext>
            </a:extLst>
          </p:cNvPr>
          <p:cNvSpPr>
            <a:spLocks noGrp="1"/>
          </p:cNvSpPr>
          <p:nvPr>
            <p:ph type="title"/>
          </p:nvPr>
        </p:nvSpPr>
        <p:spPr>
          <a:xfrm>
            <a:off x="1616054" y="1261137"/>
            <a:ext cx="8959893" cy="888360"/>
          </a:xfrm>
        </p:spPr>
        <p:txBody>
          <a:bodyPr anchor="b">
            <a:normAutofit/>
          </a:bodyPr>
          <a:lstStyle/>
          <a:p>
            <a:pPr algn="ctr"/>
            <a:r>
              <a:rPr lang="en-US" sz="3200" dirty="0">
                <a:solidFill>
                  <a:schemeClr val="tx1">
                    <a:lumMod val="65000"/>
                    <a:lumOff val="35000"/>
                  </a:schemeClr>
                </a:solidFill>
              </a:rPr>
              <a:t>Why does it matter? </a:t>
            </a:r>
          </a:p>
        </p:txBody>
      </p:sp>
      <p:sp>
        <p:nvSpPr>
          <p:cNvPr id="3" name="Content Placeholder 2">
            <a:extLst>
              <a:ext uri="{FF2B5EF4-FFF2-40B4-BE49-F238E27FC236}">
                <a16:creationId xmlns:a16="http://schemas.microsoft.com/office/drawing/2014/main" id="{09F6CF69-EB0B-3248-8319-34FE26805054}"/>
              </a:ext>
            </a:extLst>
          </p:cNvPr>
          <p:cNvSpPr>
            <a:spLocks noGrp="1"/>
          </p:cNvSpPr>
          <p:nvPr>
            <p:ph idx="1"/>
          </p:nvPr>
        </p:nvSpPr>
        <p:spPr>
          <a:xfrm>
            <a:off x="1616054" y="2427383"/>
            <a:ext cx="8959892" cy="3169482"/>
          </a:xfrm>
        </p:spPr>
        <p:txBody>
          <a:bodyPr anchor="t">
            <a:normAutofit/>
          </a:bodyPr>
          <a:lstStyle/>
          <a:p>
            <a:r>
              <a:rPr lang="en-US" sz="2000" dirty="0">
                <a:solidFill>
                  <a:schemeClr val="tx1">
                    <a:lumMod val="65000"/>
                    <a:lumOff val="35000"/>
                  </a:schemeClr>
                </a:solidFill>
              </a:rPr>
              <a:t>We breathe ~ between 25 to 30,000 times a day. Essential to our physical health </a:t>
            </a:r>
          </a:p>
          <a:p>
            <a:r>
              <a:rPr lang="en-US" sz="2000" dirty="0">
                <a:solidFill>
                  <a:schemeClr val="tx1">
                    <a:lumMod val="65000"/>
                    <a:lumOff val="35000"/>
                  </a:schemeClr>
                </a:solidFill>
              </a:rPr>
              <a:t> Also linked to our emotional and mental wellbeing. How we are feeling is reflected in how we breathe. </a:t>
            </a:r>
            <a:r>
              <a:rPr lang="en-US" sz="2000" dirty="0" err="1">
                <a:solidFill>
                  <a:schemeClr val="tx1">
                    <a:lumMod val="65000"/>
                    <a:lumOff val="35000"/>
                  </a:schemeClr>
                </a:solidFill>
              </a:rPr>
              <a:t>Eg.</a:t>
            </a:r>
            <a:r>
              <a:rPr lang="en-US" sz="2000" dirty="0">
                <a:solidFill>
                  <a:schemeClr val="tx1">
                    <a:lumMod val="65000"/>
                    <a:lumOff val="35000"/>
                  </a:schemeClr>
                </a:solidFill>
              </a:rPr>
              <a:t> Panic attack </a:t>
            </a:r>
          </a:p>
          <a:p>
            <a:r>
              <a:rPr lang="en-US" sz="2000" dirty="0">
                <a:solidFill>
                  <a:schemeClr val="tx1">
                    <a:lumMod val="65000"/>
                    <a:lumOff val="35000"/>
                  </a:schemeClr>
                </a:solidFill>
              </a:rPr>
              <a:t>Bidirectional - how we feel influences how we breathe, how we breathe influences how we feel</a:t>
            </a:r>
          </a:p>
          <a:p>
            <a:r>
              <a:rPr lang="en-US" sz="2000" dirty="0">
                <a:solidFill>
                  <a:schemeClr val="tx1">
                    <a:lumMod val="65000"/>
                    <a:lumOff val="35000"/>
                  </a:schemeClr>
                </a:solidFill>
              </a:rPr>
              <a:t>Largely unconscious process, but it is also something we can control</a:t>
            </a:r>
          </a:p>
          <a:p>
            <a:r>
              <a:rPr lang="en-US" sz="2000" dirty="0">
                <a:solidFill>
                  <a:schemeClr val="tx1">
                    <a:lumMod val="65000"/>
                    <a:lumOff val="35000"/>
                  </a:schemeClr>
                </a:solidFill>
              </a:rPr>
              <a:t>One of the simplest and most </a:t>
            </a:r>
            <a:r>
              <a:rPr lang="en-US" sz="2000" dirty="0" err="1">
                <a:solidFill>
                  <a:schemeClr val="tx1">
                    <a:lumMod val="65000"/>
                    <a:lumOff val="35000"/>
                  </a:schemeClr>
                </a:solidFill>
              </a:rPr>
              <a:t>accessable</a:t>
            </a:r>
            <a:r>
              <a:rPr lang="en-US" sz="2000" dirty="0">
                <a:solidFill>
                  <a:schemeClr val="tx1">
                    <a:lumMod val="65000"/>
                    <a:lumOff val="35000"/>
                  </a:schemeClr>
                </a:solidFill>
              </a:rPr>
              <a:t> resources we have for our wellbeing</a:t>
            </a:r>
          </a:p>
          <a:p>
            <a:r>
              <a:rPr lang="en-US" sz="2000" dirty="0">
                <a:solidFill>
                  <a:schemeClr val="tx1">
                    <a:lumMod val="65000"/>
                    <a:lumOff val="35000"/>
                  </a:schemeClr>
                </a:solidFill>
              </a:rPr>
              <a:t>Now increasingly used by healthcare professionals as a tool for wellbeing </a:t>
            </a:r>
            <a:endParaRPr lang="en-IE" sz="2000" dirty="0">
              <a:solidFill>
                <a:schemeClr val="tx1">
                  <a:lumMod val="65000"/>
                  <a:lumOff val="35000"/>
                </a:schemeClr>
              </a:solidFill>
            </a:endParaRPr>
          </a:p>
          <a:p>
            <a:endParaRPr lang="en-US" sz="2000" dirty="0">
              <a:solidFill>
                <a:schemeClr val="tx1">
                  <a:lumMod val="65000"/>
                  <a:lumOff val="35000"/>
                </a:schemeClr>
              </a:solidFill>
            </a:endParaRPr>
          </a:p>
        </p:txBody>
      </p:sp>
    </p:spTree>
    <p:extLst>
      <p:ext uri="{BB962C8B-B14F-4D97-AF65-F5344CB8AC3E}">
        <p14:creationId xmlns:p14="http://schemas.microsoft.com/office/powerpoint/2010/main" val="1298442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DDA986-B6EE-4642-AC60-049037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B62878-12EF-4E97-A284-47BAFC30D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D79188D-1ED5-4705-B8C7-5D6FB7670A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514" y="685800"/>
            <a:ext cx="10800972"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70E154-BB50-EC4A-9587-1D42397A0166}"/>
              </a:ext>
            </a:extLst>
          </p:cNvPr>
          <p:cNvSpPr>
            <a:spLocks noGrp="1"/>
          </p:cNvSpPr>
          <p:nvPr>
            <p:ph type="title"/>
          </p:nvPr>
        </p:nvSpPr>
        <p:spPr>
          <a:xfrm>
            <a:off x="1616054" y="1261137"/>
            <a:ext cx="8959893" cy="888360"/>
          </a:xfrm>
        </p:spPr>
        <p:txBody>
          <a:bodyPr anchor="b">
            <a:normAutofit/>
          </a:bodyPr>
          <a:lstStyle/>
          <a:p>
            <a:pPr algn="ctr"/>
            <a:r>
              <a:rPr lang="en-US" dirty="0">
                <a:solidFill>
                  <a:schemeClr val="tx1">
                    <a:lumMod val="65000"/>
                    <a:lumOff val="35000"/>
                  </a:schemeClr>
                </a:solidFill>
              </a:rPr>
              <a:t>Breath</a:t>
            </a:r>
            <a:r>
              <a:rPr lang="en-US" sz="3200" dirty="0">
                <a:solidFill>
                  <a:schemeClr val="tx1">
                    <a:lumMod val="65000"/>
                    <a:lumOff val="35000"/>
                  </a:schemeClr>
                </a:solidFill>
              </a:rPr>
              <a:t> </a:t>
            </a:r>
            <a:r>
              <a:rPr lang="en-US" dirty="0">
                <a:solidFill>
                  <a:schemeClr val="tx1">
                    <a:lumMod val="65000"/>
                    <a:lumOff val="35000"/>
                  </a:schemeClr>
                </a:solidFill>
              </a:rPr>
              <a:t>Awareness</a:t>
            </a:r>
          </a:p>
        </p:txBody>
      </p:sp>
      <p:sp>
        <p:nvSpPr>
          <p:cNvPr id="3" name="Content Placeholder 2">
            <a:extLst>
              <a:ext uri="{FF2B5EF4-FFF2-40B4-BE49-F238E27FC236}">
                <a16:creationId xmlns:a16="http://schemas.microsoft.com/office/drawing/2014/main" id="{2C37E961-F58E-384B-A560-DC23E8A3253D}"/>
              </a:ext>
            </a:extLst>
          </p:cNvPr>
          <p:cNvSpPr>
            <a:spLocks noGrp="1"/>
          </p:cNvSpPr>
          <p:nvPr>
            <p:ph idx="1"/>
          </p:nvPr>
        </p:nvSpPr>
        <p:spPr>
          <a:xfrm>
            <a:off x="1616054" y="2427383"/>
            <a:ext cx="8959892" cy="3169482"/>
          </a:xfrm>
        </p:spPr>
        <p:txBody>
          <a:bodyPr anchor="t">
            <a:normAutofit/>
          </a:bodyPr>
          <a:lstStyle/>
          <a:p>
            <a:pPr marL="0" indent="0">
              <a:buNone/>
            </a:pPr>
            <a:endParaRPr lang="en-US" sz="2000" dirty="0">
              <a:solidFill>
                <a:schemeClr val="tx1">
                  <a:lumMod val="65000"/>
                  <a:lumOff val="35000"/>
                </a:schemeClr>
              </a:solidFill>
            </a:endParaRPr>
          </a:p>
          <a:p>
            <a:pPr marL="0" indent="0" algn="ctr">
              <a:buNone/>
            </a:pPr>
            <a:r>
              <a:rPr lang="en-US" sz="2000" dirty="0">
                <a:solidFill>
                  <a:schemeClr val="tx1">
                    <a:lumMod val="65000"/>
                    <a:lumOff val="35000"/>
                  </a:schemeClr>
                </a:solidFill>
              </a:rPr>
              <a:t>In order to consciously change something, we first have to become aware of what it is we are trying to change. In the practice of breath awareness, we simple pay attention to the body as it breathes without trying to control or alter the breath in anyway.</a:t>
            </a:r>
            <a:endParaRPr lang="en-IE" sz="2000" dirty="0">
              <a:solidFill>
                <a:schemeClr val="tx1">
                  <a:lumMod val="65000"/>
                  <a:lumOff val="35000"/>
                </a:schemeClr>
              </a:solidFill>
            </a:endParaRPr>
          </a:p>
          <a:p>
            <a:pPr marL="0" indent="0">
              <a:buNone/>
            </a:pPr>
            <a:endParaRPr lang="en-US" sz="2000" dirty="0">
              <a:solidFill>
                <a:schemeClr val="tx1">
                  <a:lumMod val="65000"/>
                  <a:lumOff val="35000"/>
                </a:schemeClr>
              </a:solidFill>
            </a:endParaRPr>
          </a:p>
        </p:txBody>
      </p:sp>
    </p:spTree>
    <p:extLst>
      <p:ext uri="{BB962C8B-B14F-4D97-AF65-F5344CB8AC3E}">
        <p14:creationId xmlns:p14="http://schemas.microsoft.com/office/powerpoint/2010/main" val="2600685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DDA986-B6EE-4642-AC60-049037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B62878-12EF-4E97-A284-47BAFC30D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D79188D-1ED5-4705-B8C7-5D6FB7670A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514" y="685800"/>
            <a:ext cx="10800972"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BC16CF-1858-CF41-B115-CB18060AB9AB}"/>
              </a:ext>
            </a:extLst>
          </p:cNvPr>
          <p:cNvSpPr>
            <a:spLocks noGrp="1"/>
          </p:cNvSpPr>
          <p:nvPr>
            <p:ph type="title"/>
          </p:nvPr>
        </p:nvSpPr>
        <p:spPr>
          <a:xfrm>
            <a:off x="1616054" y="1261137"/>
            <a:ext cx="8959893" cy="888360"/>
          </a:xfrm>
        </p:spPr>
        <p:txBody>
          <a:bodyPr anchor="b">
            <a:normAutofit/>
          </a:bodyPr>
          <a:lstStyle/>
          <a:p>
            <a:pPr algn="ctr"/>
            <a:r>
              <a:rPr lang="en-US" sz="3200">
                <a:solidFill>
                  <a:schemeClr val="tx1">
                    <a:lumMod val="65000"/>
                    <a:lumOff val="35000"/>
                  </a:schemeClr>
                </a:solidFill>
              </a:rPr>
              <a:t>Calming Breathing Techniques</a:t>
            </a:r>
          </a:p>
        </p:txBody>
      </p:sp>
      <p:sp>
        <p:nvSpPr>
          <p:cNvPr id="3" name="Content Placeholder 2">
            <a:extLst>
              <a:ext uri="{FF2B5EF4-FFF2-40B4-BE49-F238E27FC236}">
                <a16:creationId xmlns:a16="http://schemas.microsoft.com/office/drawing/2014/main" id="{B945E96B-ADD9-6247-86BD-DF402DBCFA94}"/>
              </a:ext>
            </a:extLst>
          </p:cNvPr>
          <p:cNvSpPr>
            <a:spLocks noGrp="1"/>
          </p:cNvSpPr>
          <p:nvPr>
            <p:ph idx="1"/>
          </p:nvPr>
        </p:nvSpPr>
        <p:spPr>
          <a:xfrm>
            <a:off x="1616054" y="2427383"/>
            <a:ext cx="8959892" cy="3169482"/>
          </a:xfrm>
        </p:spPr>
        <p:txBody>
          <a:bodyPr anchor="t">
            <a:normAutofit/>
          </a:bodyPr>
          <a:lstStyle/>
          <a:p>
            <a:r>
              <a:rPr lang="en-US" sz="1700">
                <a:solidFill>
                  <a:schemeClr val="tx1">
                    <a:lumMod val="65000"/>
                    <a:lumOff val="35000"/>
                  </a:schemeClr>
                </a:solidFill>
              </a:rPr>
              <a:t>1-2 breathing</a:t>
            </a:r>
          </a:p>
          <a:p>
            <a:pPr lvl="1"/>
            <a:r>
              <a:rPr lang="en-IE" sz="1700">
                <a:solidFill>
                  <a:schemeClr val="tx1">
                    <a:lumMod val="65000"/>
                    <a:lumOff val="35000"/>
                  </a:schemeClr>
                </a:solidFill>
              </a:rPr>
              <a:t>A technique to slow the breathing rate. Exhalations are twice the length of the inhalations. Can be kept simple (3:6, 4:8 ratio). Can be a very calming, soothing technique that promotes relaxation, and can be nice to include before bed </a:t>
            </a:r>
            <a:endParaRPr lang="en-US" sz="1700">
              <a:solidFill>
                <a:schemeClr val="tx1">
                  <a:lumMod val="65000"/>
                  <a:lumOff val="35000"/>
                </a:schemeClr>
              </a:solidFill>
            </a:endParaRPr>
          </a:p>
          <a:p>
            <a:r>
              <a:rPr lang="en-US" sz="1700">
                <a:solidFill>
                  <a:schemeClr val="tx1">
                    <a:lumMod val="65000"/>
                    <a:lumOff val="35000"/>
                  </a:schemeClr>
                </a:solidFill>
              </a:rPr>
              <a:t>Pursed Lips breathing</a:t>
            </a:r>
          </a:p>
          <a:p>
            <a:pPr lvl="1"/>
            <a:r>
              <a:rPr lang="en-IE" sz="1700">
                <a:solidFill>
                  <a:schemeClr val="tx1">
                    <a:lumMod val="65000"/>
                    <a:lumOff val="35000"/>
                  </a:schemeClr>
                </a:solidFill>
              </a:rPr>
              <a:t>Exhales are done through the mouth, with pursed lips to provide a little bit of resistance to slow down the breath. Imagery, such as thinking of blowing through a straw, or slowly blowing out candles, can be helpful and also provide an alternate point of focus for those who struggle to maintain their attention on their breathing</a:t>
            </a:r>
            <a:endParaRPr lang="en-US" sz="1700">
              <a:solidFill>
                <a:schemeClr val="tx1">
                  <a:lumMod val="65000"/>
                  <a:lumOff val="35000"/>
                </a:schemeClr>
              </a:solidFill>
            </a:endParaRPr>
          </a:p>
          <a:p>
            <a:r>
              <a:rPr lang="en-US" sz="1700">
                <a:solidFill>
                  <a:schemeClr val="tx1">
                    <a:lumMod val="65000"/>
                    <a:lumOff val="35000"/>
                  </a:schemeClr>
                </a:solidFill>
              </a:rPr>
              <a:t>Triangle Breathing</a:t>
            </a:r>
          </a:p>
          <a:p>
            <a:pPr lvl="1"/>
            <a:endParaRPr lang="en-IE" sz="1700">
              <a:solidFill>
                <a:schemeClr val="tx1">
                  <a:lumMod val="65000"/>
                  <a:lumOff val="35000"/>
                </a:schemeClr>
              </a:solidFill>
            </a:endParaRPr>
          </a:p>
          <a:p>
            <a:pPr marL="457200" lvl="1" indent="0">
              <a:buNone/>
            </a:pPr>
            <a:endParaRPr lang="en-US" sz="1700">
              <a:solidFill>
                <a:schemeClr val="tx1">
                  <a:lumMod val="65000"/>
                  <a:lumOff val="35000"/>
                </a:schemeClr>
              </a:solidFill>
            </a:endParaRPr>
          </a:p>
          <a:p>
            <a:pPr lvl="1"/>
            <a:endParaRPr lang="en-US" sz="1700">
              <a:solidFill>
                <a:schemeClr val="tx1">
                  <a:lumMod val="65000"/>
                  <a:lumOff val="35000"/>
                </a:schemeClr>
              </a:solidFill>
            </a:endParaRPr>
          </a:p>
        </p:txBody>
      </p:sp>
    </p:spTree>
    <p:extLst>
      <p:ext uri="{BB962C8B-B14F-4D97-AF65-F5344CB8AC3E}">
        <p14:creationId xmlns:p14="http://schemas.microsoft.com/office/powerpoint/2010/main" val="29617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5AA03EDC-7067-4DFF-B672-541D016AA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EBF3E39-B0BE-496A-8604-9007470FF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654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F83C7E-03E3-6047-9DBE-604FF2C49035}"/>
              </a:ext>
            </a:extLst>
          </p:cNvPr>
          <p:cNvSpPr>
            <a:spLocks noGrp="1"/>
          </p:cNvSpPr>
          <p:nvPr>
            <p:ph type="title"/>
          </p:nvPr>
        </p:nvSpPr>
        <p:spPr>
          <a:xfrm>
            <a:off x="871442" y="685800"/>
            <a:ext cx="4353116" cy="1474666"/>
          </a:xfrm>
        </p:spPr>
        <p:txBody>
          <a:bodyPr vert="horz" lIns="91440" tIns="45720" rIns="91440" bIns="45720" rtlCol="0" anchor="b">
            <a:normAutofit/>
          </a:bodyPr>
          <a:lstStyle/>
          <a:p>
            <a:pPr algn="ctr"/>
            <a:r>
              <a:rPr lang="en-US" sz="3200" kern="1200">
                <a:solidFill>
                  <a:srgbClr val="595959"/>
                </a:solidFill>
                <a:latin typeface="+mj-lt"/>
                <a:ea typeface="+mj-ea"/>
                <a:cs typeface="+mj-cs"/>
              </a:rPr>
              <a:t>Triangle Breathing</a:t>
            </a:r>
          </a:p>
        </p:txBody>
      </p:sp>
      <p:sp>
        <p:nvSpPr>
          <p:cNvPr id="10" name="TextBox 9">
            <a:extLst>
              <a:ext uri="{FF2B5EF4-FFF2-40B4-BE49-F238E27FC236}">
                <a16:creationId xmlns:a16="http://schemas.microsoft.com/office/drawing/2014/main" id="{FC3FA4E6-834B-AB41-8AF8-64523795AB3E}"/>
              </a:ext>
            </a:extLst>
          </p:cNvPr>
          <p:cNvSpPr txBox="1"/>
          <p:nvPr/>
        </p:nvSpPr>
        <p:spPr>
          <a:xfrm>
            <a:off x="871442" y="2447337"/>
            <a:ext cx="4353116" cy="3770434"/>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a:solidFill>
                  <a:srgbClr val="595959"/>
                </a:solidFill>
              </a:rPr>
              <a:t>Triangle breathing is our natural breathing pattern when we are at rest. The inhales and exhales natural flow, but at the end of exhalation there is a pause. Not a forced hold or retention, just the natural pause before the next breath comes in. This can be an interesting exercise in trust, as you wait for the body to breath when it needs to. </a:t>
            </a:r>
          </a:p>
        </p:txBody>
      </p:sp>
      <p:pic>
        <p:nvPicPr>
          <p:cNvPr id="9" name="Content Placeholder 8" descr="Shape, arrow&#10;&#10;Description automatically generated">
            <a:extLst>
              <a:ext uri="{FF2B5EF4-FFF2-40B4-BE49-F238E27FC236}">
                <a16:creationId xmlns:a16="http://schemas.microsoft.com/office/drawing/2014/main" id="{79E90E15-6240-574A-8B8D-ECF04EDA3448}"/>
              </a:ext>
            </a:extLst>
          </p:cNvPr>
          <p:cNvPicPr>
            <a:picLocks noGrp="1" noChangeAspect="1"/>
          </p:cNvPicPr>
          <p:nvPr>
            <p:ph idx="1"/>
          </p:nvPr>
        </p:nvPicPr>
        <p:blipFill>
          <a:blip r:embed="rId2"/>
          <a:stretch>
            <a:fillRect/>
          </a:stretch>
        </p:blipFill>
        <p:spPr>
          <a:xfrm>
            <a:off x="6781801" y="1047246"/>
            <a:ext cx="4797056" cy="4809078"/>
          </a:xfrm>
          <a:prstGeom prst="rect">
            <a:avLst/>
          </a:prstGeom>
        </p:spPr>
      </p:pic>
    </p:spTree>
    <p:extLst>
      <p:ext uri="{BB962C8B-B14F-4D97-AF65-F5344CB8AC3E}">
        <p14:creationId xmlns:p14="http://schemas.microsoft.com/office/powerpoint/2010/main" val="645909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347</Words>
  <Application>Microsoft Macintosh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Introduction to Breathwork </vt:lpstr>
      <vt:lpstr>Why does it matter? </vt:lpstr>
      <vt:lpstr>Breath Awareness</vt:lpstr>
      <vt:lpstr>Calming Breathing Techniques</vt:lpstr>
      <vt:lpstr>Triangle Breathing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Breathwork </dc:title>
  <dc:creator>McCaffrey, Sarah</dc:creator>
  <cp:lastModifiedBy>McCaffrey, Sarah</cp:lastModifiedBy>
  <cp:revision>1</cp:revision>
  <dcterms:created xsi:type="dcterms:W3CDTF">2022-05-13T15:34:36Z</dcterms:created>
  <dcterms:modified xsi:type="dcterms:W3CDTF">2022-05-13T15:54:26Z</dcterms:modified>
</cp:coreProperties>
</file>