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69" r:id="rId3"/>
    <p:sldId id="260" r:id="rId4"/>
    <p:sldId id="270" r:id="rId5"/>
    <p:sldId id="263" r:id="rId6"/>
    <p:sldId id="271" r:id="rId7"/>
    <p:sldId id="262" r:id="rId8"/>
    <p:sldId id="277" r:id="rId9"/>
    <p:sldId id="278" r:id="rId10"/>
    <p:sldId id="259" r:id="rId11"/>
    <p:sldId id="261" r:id="rId12"/>
    <p:sldId id="266" r:id="rId13"/>
    <p:sldId id="267" r:id="rId14"/>
    <p:sldId id="268" r:id="rId15"/>
    <p:sldId id="275" r:id="rId16"/>
    <p:sldId id="274" r:id="rId17"/>
    <p:sldId id="256" r:id="rId18"/>
    <p:sldId id="257" r:id="rId19"/>
    <p:sldId id="258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7"/>
    <p:restoredTop sz="92800"/>
  </p:normalViewPr>
  <p:slideViewPr>
    <p:cSldViewPr snapToGrid="0" snapToObjects="1">
      <p:cViewPr varScale="1">
        <p:scale>
          <a:sx n="62" d="100"/>
          <a:sy n="62" d="100"/>
        </p:scale>
        <p:origin x="4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D1F7-5E00-9D46-B5C9-7B25FCC4F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3289C-B676-7947-98DC-BA0191D88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775A-B508-AA4A-AB35-81C51E4E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61BAF-493D-AE4C-BA17-06DC9039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12593-8955-8649-BB97-A6E2DBE5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723B-415F-4F42-91B6-F62486AF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C7EFC-8478-4840-9614-D634E19B3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846A3-710F-6149-BA26-A94D08D9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FA176-8020-7541-BF2E-E9B79DF5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F35D-3F30-0141-96AF-B27E3F15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98739-E851-FF41-80DB-7D72BC212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50487-A5DF-C64E-B79D-E888018CE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C9ABF-217E-9049-96F2-B28507F8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2E8A-CC59-3843-8797-4D32F7E7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35AFB-84EA-224D-8C67-760D7C6E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359E-D8F3-8149-B8CA-17652F32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F7E0-1730-654C-BBAF-2CBE3A746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84B2-5CB8-F04B-80F9-C54A5227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3F48A-A5F4-3A4F-A77F-B80159C5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4D589-CBBD-5945-BB0C-733C285F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9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76A2-BEB5-F944-96D7-9AB16586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85D94-93C1-9D47-BCB7-2D68D4C0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746F2-445F-D143-95A2-3D18283A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8767-0980-5840-B0BE-DA8580B0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38C35-BB69-664F-B392-A5B5F916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1248-15D5-2741-81C6-7EC618B9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75F88-BD20-E649-8866-6A549B46E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AE67D-CCD2-AD42-A148-5AFECBF80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0AAC2-69F2-E744-B710-09A98752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D865C-5C09-E840-AAE7-4B53A46C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F0523-1910-6643-91CA-7E696809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8E3C-B43F-7F45-88D2-390D893F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765B1-4B2E-4347-AAAF-38E119E00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9C490-A488-744E-8B2F-951B5FD84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2A75B-F527-7947-935C-CD7D3D935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9BDF7-A86D-4641-ADFB-14A14E143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140FB-FA5D-5F4F-8F6B-43D5D28F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4B7EC-1F0D-4348-BAA4-B1A19F74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60272-8763-FE41-89DF-ACCA8C98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8DA0-2480-F644-9099-C9D64DBC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9F828-2EFE-9241-B47E-678B903D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D97F5-0133-0845-88A2-248FE059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624C5-49F9-694F-B244-227D6040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2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F4858-F3EA-E74A-A67D-E6EFFE56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A141A-E094-284D-B3C8-B3578599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76350-3F66-1846-BF17-3C76483E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3601-C862-8C46-9A03-A0E3AF69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0F3C-256C-3F41-8052-FE7F7C201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88FB0-35A3-C14F-AA25-3F36EE551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BCDF5-F15C-4640-89AE-42376576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2A13C-C99C-4542-8357-571BF4CD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25311-8118-B44F-B7EA-47FE8EA8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0B64-3F5E-2A4D-8F2F-F44930C1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45239-A453-3B44-9158-CB40DBC91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90275-0CC3-4942-9B18-B24E94A50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6FCA0-801C-5447-AD42-787A55C4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4C4F1-46C4-D549-8FFC-A6537578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6D722-FE55-B843-AD27-EB864E23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4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17384-9921-1645-AC13-42470829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491D0-A41B-E34D-9517-03F6293C3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729CA-8C52-9048-BACE-856471C0B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8BBB-A462-9340-95B1-EDDCB1C8473F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4B88-3E85-6145-A8BD-AC3BD9DBA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2146E-9776-344D-969B-C7506AA02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4BDC-98E4-5D49-91CD-3CB2ED0D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C102F0-A3A3-704A-A7A5-133F1E90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4" y="1902979"/>
            <a:ext cx="10515600" cy="3624984"/>
          </a:xfrm>
        </p:spPr>
        <p:txBody>
          <a:bodyPr/>
          <a:lstStyle/>
          <a:p>
            <a:pPr algn="ctr"/>
            <a:r>
              <a:rPr lang="en-US" b="1" dirty="0"/>
              <a:t>Frozen Shoulder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Adhesive Capsulitis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0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4035-47BD-8240-8B27-153B80FD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A638-B3D6-9645-94DE-F3A93594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/>
              <a:t>Freezing stage.</a:t>
            </a:r>
            <a:r>
              <a:rPr lang="en-IE" dirty="0"/>
              <a:t> Any movement of the shoulder causes pain, and the shoulder's ability to move becomes limited. This stage lasts from 2 to 9 months.</a:t>
            </a:r>
          </a:p>
          <a:p>
            <a:r>
              <a:rPr lang="en-IE" b="1" dirty="0"/>
              <a:t>Frozen stage.</a:t>
            </a:r>
            <a:r>
              <a:rPr lang="en-IE" dirty="0"/>
              <a:t> Pain might lessen during this stage. However, the shoulder becomes stiffer. Using it becomes more difficult. This stage lasts from 4 to 12 months.</a:t>
            </a:r>
          </a:p>
          <a:p>
            <a:r>
              <a:rPr lang="en-IE" b="1" dirty="0"/>
              <a:t>Thawing stage.</a:t>
            </a:r>
            <a:r>
              <a:rPr lang="en-IE" dirty="0"/>
              <a:t> The shoulder's ability to move begins to improve. This stage lasts from 5 to 24 months.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9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0546-4915-3743-84CF-92FE4D97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D1F38-D856-E547-8973-1B47BB6D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5" y="1825625"/>
            <a:ext cx="1083425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Age</a:t>
            </a:r>
          </a:p>
          <a:p>
            <a:r>
              <a:rPr lang="en-US" dirty="0"/>
              <a:t>Female gender</a:t>
            </a:r>
          </a:p>
          <a:p>
            <a:r>
              <a:rPr lang="en-US" dirty="0"/>
              <a:t>Prolonged immobility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Shoulder surgery (e.g. rotator cuff repair)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Fracture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Stroke</a:t>
            </a:r>
          </a:p>
          <a:p>
            <a:r>
              <a:rPr lang="en-US" dirty="0"/>
              <a:t>Systemic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Diabetes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Thyroid disease (overactive or underactive)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Cardiovascular do9zsease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Parkinson’s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8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0B09E-44FF-EA41-A1E7-C5E49059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55" y="0"/>
            <a:ext cx="10779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0D153-534C-DA4F-86EB-6EAD4C64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797657"/>
            <a:ext cx="9107773" cy="57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2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84B11-671C-A54E-B441-92A3B3CA6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11" y="831273"/>
            <a:ext cx="10599686" cy="53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5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FCB7-0619-484B-8F62-3C193D70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C946-3BAB-B54E-B50A-60797214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Clinical examination </a:t>
            </a:r>
          </a:p>
          <a:p>
            <a:pPr lvl="1"/>
            <a:r>
              <a:rPr lang="en-US" dirty="0"/>
              <a:t>Restricted active and passive movement</a:t>
            </a:r>
          </a:p>
          <a:p>
            <a:pPr lvl="1"/>
            <a:r>
              <a:rPr lang="en-US" dirty="0"/>
              <a:t>Resisted movements relatively pain free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Imaging usually not necessary except too </a:t>
            </a:r>
            <a:r>
              <a:rPr lang="en-US" dirty="0" err="1"/>
              <a:t>exzclude</a:t>
            </a:r>
            <a:r>
              <a:rPr lang="en-US" dirty="0"/>
              <a:t> other p[</a:t>
            </a:r>
            <a:r>
              <a:rPr lang="en-US" dirty="0" err="1"/>
              <a:t>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3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0D25-5FCA-044A-961C-7C335D3E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39128-7FC2-DF41-A261-3A5D570D1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Wait</a:t>
            </a:r>
            <a:r>
              <a:rPr lang="en-US" dirty="0"/>
              <a:t> and see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Medication</a:t>
            </a:r>
            <a:r>
              <a:rPr lang="en-US" dirty="0"/>
              <a:t> for pain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Physiotherapy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Gently mobilization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Exercises at home for range of movement</a:t>
            </a:r>
          </a:p>
        </p:txBody>
      </p:sp>
    </p:spTree>
    <p:extLst>
      <p:ext uri="{BB962C8B-B14F-4D97-AF65-F5344CB8AC3E}">
        <p14:creationId xmlns:p14="http://schemas.microsoft.com/office/powerpoint/2010/main" val="2437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D7AFDD-5992-DD49-9857-6385A10B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Freezing Phase:</a:t>
            </a:r>
            <a:br>
              <a:rPr lang="en-IE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6A6C09-3A3C-2649-A2BF-E5D4FEF9C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IE" dirty="0"/>
              <a:t>pain relief/management is the primary goal in this stage i.e. heat, TENS, dry needling, soft tissue massage, gentle ROM</a:t>
            </a:r>
          </a:p>
          <a:p>
            <a:pPr lvl="1" fontAlgn="base"/>
            <a:r>
              <a:rPr lang="en-IE" dirty="0"/>
              <a:t>advice and education for prevention of further loss in global range of motion of shoulder joint through gentle 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6DC6-94D3-294B-82E6-751B5B3D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Frozen Phase:</a:t>
            </a:r>
            <a:br>
              <a:rPr lang="en-IE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4AF2-05F8-C54B-BC95-9DE60660A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en-IE" dirty="0"/>
              <a:t>encouraging ADLs within functional limits</a:t>
            </a:r>
          </a:p>
          <a:p>
            <a:pPr lvl="1" fontAlgn="base"/>
            <a:r>
              <a:rPr lang="en-IE" dirty="0"/>
              <a:t>safe exercise program-&gt;not aggressive</a:t>
            </a:r>
          </a:p>
          <a:p>
            <a:pPr lvl="1" fontAlgn="base"/>
            <a:r>
              <a:rPr lang="en-IE" dirty="0"/>
              <a:t>maintaining current range in all directions of shoulder and other upper limb joints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6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1577-F301-C84A-96D3-54F007FA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Thawing Phase:</a:t>
            </a:r>
            <a:br>
              <a:rPr lang="en-IE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8EB1-9D91-434E-8F73-9B991D99D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en-IE" dirty="0"/>
              <a:t>exercise progressions, strengthening exercises to control and maintain increased range of movement. </a:t>
            </a:r>
            <a:r>
              <a:rPr lang="en-IE" b="1" dirty="0"/>
              <a:t>Physiotherapy is most effective during this thawing phase.</a:t>
            </a:r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7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AE277-9C2C-504E-BF4D-C26CB4D16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5" y="455330"/>
            <a:ext cx="7771524" cy="61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50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75E8-A045-DC46-9F0D-D1A4DAC1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aggressive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F8D5-6B7E-3A47-BBF3-0A9965934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b="1" dirty="0"/>
              <a:t>Steroid injections.</a:t>
            </a:r>
            <a:r>
              <a:rPr lang="en-IE" dirty="0"/>
              <a:t> </a:t>
            </a:r>
          </a:p>
          <a:p>
            <a:pPr marL="0" indent="0">
              <a:buNone/>
            </a:pPr>
            <a:endParaRPr lang="en-IE" sz="800" dirty="0"/>
          </a:p>
          <a:p>
            <a:r>
              <a:rPr lang="en-IE" b="1" dirty="0" err="1"/>
              <a:t>Hydrodilatation</a:t>
            </a:r>
            <a:r>
              <a:rPr lang="en-IE" b="1" dirty="0"/>
              <a:t>.</a:t>
            </a:r>
            <a:r>
              <a:rPr lang="en-IE" dirty="0"/>
              <a:t> Injecting sterile water into the joint capsule can help stretch the tissue and make it easier to move the joint. </a:t>
            </a:r>
          </a:p>
          <a:p>
            <a:pPr marL="0" indent="0">
              <a:buNone/>
            </a:pPr>
            <a:endParaRPr lang="en-IE" sz="800" dirty="0"/>
          </a:p>
          <a:p>
            <a:r>
              <a:rPr lang="en-IE" b="1" dirty="0"/>
              <a:t>Shoulder manipulation.</a:t>
            </a:r>
          </a:p>
          <a:p>
            <a:pPr marL="0" indent="0">
              <a:buNone/>
            </a:pPr>
            <a:r>
              <a:rPr lang="en-IE" dirty="0"/>
              <a:t> </a:t>
            </a:r>
          </a:p>
          <a:p>
            <a:r>
              <a:rPr lang="en-IE" b="1" dirty="0"/>
              <a:t>Surgery.</a:t>
            </a:r>
            <a:r>
              <a:rPr lang="en-IE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0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6637-044D-9340-BEF9-5B4EBAC3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DC5E-7331-E741-8D7D-6327F390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shoulder joint is enclosed in a capsule of connective tissue.</a:t>
            </a:r>
          </a:p>
          <a:p>
            <a:r>
              <a:rPr lang="en-IE" dirty="0"/>
              <a:t>Frozen shoulder occurs when this capsule becomes inflamed (capsulitis).  This has 2 effects:</a:t>
            </a:r>
          </a:p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Pain (red, raw angry capsule)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Reduced movement caused by thickening  and tightening of the capsule around the shoulder joint, restricting its movement.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1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40839-172B-B240-BB59-B0DC4409D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1" y="494496"/>
            <a:ext cx="5922817" cy="62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6AF623-9849-244D-A361-3ABB1D5CB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685800"/>
            <a:ext cx="10123362" cy="52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9C40D5-3F37-0640-9956-3BDC3457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" y="768927"/>
            <a:ext cx="106995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151-715B-664F-B544-CD577AF2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BA450-EC35-6D42-9E8F-077119B72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Gets bad:		freezing phase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Stays bad:		frozen phase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Gets better:		thawing phase</a:t>
            </a:r>
          </a:p>
        </p:txBody>
      </p:sp>
    </p:spTree>
    <p:extLst>
      <p:ext uri="{BB962C8B-B14F-4D97-AF65-F5344CB8AC3E}">
        <p14:creationId xmlns:p14="http://schemas.microsoft.com/office/powerpoint/2010/main" val="309592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A012-C519-194F-9571-98ED9495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87CF-8570-5949-9275-9F3C15992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Sudden movements</a:t>
            </a:r>
          </a:p>
          <a:p>
            <a:r>
              <a:rPr lang="en-US" dirty="0"/>
              <a:t>Lying on that side in bed (often </a:t>
            </a:r>
            <a:r>
              <a:rPr lang="en-US" dirty="0" err="1"/>
              <a:t>waj</a:t>
            </a:r>
            <a:r>
              <a:rPr lang="en-US" dirty="0"/>
              <a:t>=</a:t>
            </a:r>
            <a:r>
              <a:rPr lang="en-US" dirty="0" err="1"/>
              <a:t>kened</a:t>
            </a:r>
            <a:r>
              <a:rPr lang="en-US" dirty="0"/>
              <a:t> by pain, </a:t>
            </a:r>
            <a:r>
              <a:rPr lang="en-US" dirty="0" err="1"/>
              <a:t>difficuklty</a:t>
            </a:r>
            <a:r>
              <a:rPr lang="en-US" dirty="0"/>
              <a:t> getting asleep)</a:t>
            </a:r>
          </a:p>
          <a:p>
            <a:r>
              <a:rPr lang="en-US" dirty="0"/>
              <a:t>Reaching behind head</a:t>
            </a:r>
          </a:p>
          <a:p>
            <a:r>
              <a:rPr lang="en-US" dirty="0"/>
              <a:t>Reaching behind back</a:t>
            </a:r>
          </a:p>
          <a:p>
            <a:r>
              <a:rPr lang="en-US" dirty="0"/>
              <a:t>Great difficulty dressing / </a:t>
            </a:r>
            <a:r>
              <a:rPr lang="en-US" dirty="0" err="1"/>
              <a:t>undressingh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4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2D97-B2EB-5E49-B4FF-13A366A1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stiffness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42BED-33CF-A641-BB40-B5F5DD69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ability to reach behind (head or back)</a:t>
            </a:r>
          </a:p>
          <a:p>
            <a:r>
              <a:rPr lang="en-US" dirty="0"/>
              <a:t>Reduced external rotation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8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444</Words>
  <Application>Microsoft Macintosh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Frozen Shoulder  Adhesive Capsulitis  </vt:lpstr>
      <vt:lpstr>PowerPoint Presentation</vt:lpstr>
      <vt:lpstr>What is it?</vt:lpstr>
      <vt:lpstr>PowerPoint Presentation</vt:lpstr>
      <vt:lpstr>PowerPoint Presentation</vt:lpstr>
      <vt:lpstr>PowerPoint Presentation</vt:lpstr>
      <vt:lpstr>Natural history</vt:lpstr>
      <vt:lpstr>The pain</vt:lpstr>
      <vt:lpstr>The stiffness</vt:lpstr>
      <vt:lpstr>PowerPoint Presentation</vt:lpstr>
      <vt:lpstr>Risk Factors</vt:lpstr>
      <vt:lpstr>PowerPoint Presentation</vt:lpstr>
      <vt:lpstr>PowerPoint Presentation</vt:lpstr>
      <vt:lpstr>PowerPoint Presentation</vt:lpstr>
      <vt:lpstr>Diagnosis</vt:lpstr>
      <vt:lpstr>Treatment </vt:lpstr>
      <vt:lpstr>Freezing Phase: </vt:lpstr>
      <vt:lpstr>Frozen Phase: </vt:lpstr>
      <vt:lpstr>Thawing Phase: </vt:lpstr>
      <vt:lpstr>More aggressive treatment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Freezing Phase: </dc:title>
  <dc:creator>Microsoft Office User</dc:creator>
  <cp:lastModifiedBy>Microsoft Office User</cp:lastModifiedBy>
  <cp:revision>6</cp:revision>
  <dcterms:created xsi:type="dcterms:W3CDTF">2022-09-15T19:05:13Z</dcterms:created>
  <dcterms:modified xsi:type="dcterms:W3CDTF">2022-09-15T19:48:52Z</dcterms:modified>
</cp:coreProperties>
</file>