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7" r:id="rId2"/>
    <p:sldId id="262" r:id="rId3"/>
    <p:sldId id="260" r:id="rId4"/>
    <p:sldId id="269" r:id="rId5"/>
    <p:sldId id="266" r:id="rId6"/>
    <p:sldId id="268" r:id="rId7"/>
    <p:sldId id="256" r:id="rId8"/>
    <p:sldId id="257" r:id="rId9"/>
    <p:sldId id="258" r:id="rId10"/>
    <p:sldId id="259" r:id="rId11"/>
    <p:sldId id="263" r:id="rId12"/>
    <p:sldId id="264" r:id="rId13"/>
    <p:sldId id="265" r:id="rId14"/>
    <p:sldId id="26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5994"/>
  </p:normalViewPr>
  <p:slideViewPr>
    <p:cSldViewPr snapToGrid="0" snapToObjects="1">
      <p:cViewPr varScale="1">
        <p:scale>
          <a:sx n="117" d="100"/>
          <a:sy n="117" d="100"/>
        </p:scale>
        <p:origin x="36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9050AE-2907-7945-9817-A64648981F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174D6FF-AB3D-8D41-BAA8-11C278D0C0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519907-2138-5C43-9DF6-D1370F5357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4E247-007E-B64C-B6B0-1B6503F2C14A}" type="datetimeFigureOut">
              <a:rPr lang="en-US" smtClean="0"/>
              <a:t>12/17/21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B87718-43C7-3344-AA6B-BAC2811A1A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A85D81-4E4A-DF41-A547-2D56D1391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EEDC0-9CAE-2E42-8101-2571C9B6E2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715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63DBBF-91D0-9944-8DAD-1F0CF85612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B1FA3F-59AF-7945-8CFD-21E6799C71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1373BF-D044-2846-A15C-D0DB0E493F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4E247-007E-B64C-B6B0-1B6503F2C14A}" type="datetimeFigureOut">
              <a:rPr lang="en-US" smtClean="0"/>
              <a:t>12/17/21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52C881-95B3-D84C-8C41-F4E16AC49D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09393F-06FE-FD49-B9E4-32F3D548D9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EEDC0-9CAE-2E42-8101-2571C9B6E2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010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049216F-5807-234F-AA16-45473BA34F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0E35260-CF98-D74B-92B9-3A997F2B73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94F8D7-F282-D04E-B136-B467FB5564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4E247-007E-B64C-B6B0-1B6503F2C14A}" type="datetimeFigureOut">
              <a:rPr lang="en-US" smtClean="0"/>
              <a:t>12/17/21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E3410F-819F-EF4D-AC03-202D1ADD60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599F01-2A7B-5C42-B121-8634BB836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EEDC0-9CAE-2E42-8101-2571C9B6E2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34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DCDB62-64B8-E447-93B0-AD85B2902D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77395C-C104-E143-BCD3-CEEEB82FD4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2D4132-EA60-6D45-9AB5-A72B6E9816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4E247-007E-B64C-B6B0-1B6503F2C14A}" type="datetimeFigureOut">
              <a:rPr lang="en-US" smtClean="0"/>
              <a:t>12/17/21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D83C42-1641-BF4D-9564-9854FF15D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9A6441-7B8C-B345-9A5A-F22A9A885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EEDC0-9CAE-2E42-8101-2571C9B6E2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471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275D8D-C17A-854B-97CB-5D1D79204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A661E4-4D23-684A-A96B-35A71696D9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9B8030-67DD-6C40-8036-261B5CC9E2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4E247-007E-B64C-B6B0-1B6503F2C14A}" type="datetimeFigureOut">
              <a:rPr lang="en-US" smtClean="0"/>
              <a:t>12/17/21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1FDE59-7972-9A4B-BA46-43C5DA1B62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975576-3879-3F4D-844A-61EFD5A3B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EEDC0-9CAE-2E42-8101-2571C9B6E2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0872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2EEF98-E145-424F-95E6-BB7590D153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49AA41-8BDC-1F4C-97B0-ADD02BC32A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2AA2ED-644E-2D4C-B986-8AF098BF61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1FB303-F808-1B49-81BA-B38FB604BA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4E247-007E-B64C-B6B0-1B6503F2C14A}" type="datetimeFigureOut">
              <a:rPr lang="en-US" smtClean="0"/>
              <a:t>12/17/21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3F7912-7475-A440-8532-75CE1E1106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35FCCE-6A6C-5B4B-8989-A797CEEB7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EEDC0-9CAE-2E42-8101-2571C9B6E2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001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98FE13-F271-AB4F-AC63-D0D2C6A747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9292CC-0875-314E-8E4A-0EDAD1D6F1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9C28E4-6748-5740-89A6-3604CFA7AF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9B6B536-274F-5E44-91D7-157A7E0C1B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2DBC975-5B30-0240-A6B8-A2FA0A7CC2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B34A30A-9C3F-E64C-B34D-EE2FB68A87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4E247-007E-B64C-B6B0-1B6503F2C14A}" type="datetimeFigureOut">
              <a:rPr lang="en-US" smtClean="0"/>
              <a:t>12/17/21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F837FDF-38D0-CB45-ADB2-A0BB895563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087076C-B633-7144-B19E-22A698B76B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EEDC0-9CAE-2E42-8101-2571C9B6E2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0462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74F07-DFA7-374A-8A08-19945932C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B63587-08F1-B849-9512-504CF90D4D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4E247-007E-B64C-B6B0-1B6503F2C14A}" type="datetimeFigureOut">
              <a:rPr lang="en-US" smtClean="0"/>
              <a:t>12/17/21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631D59-C6BE-9545-8EF6-EB584D5B12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4BAA09-5367-1A44-8477-4D4BA0DC3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EEDC0-9CAE-2E42-8101-2571C9B6E2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5430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7DF155B-54B6-FA4A-A010-DD8D36599D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4E247-007E-B64C-B6B0-1B6503F2C14A}" type="datetimeFigureOut">
              <a:rPr lang="en-US" smtClean="0"/>
              <a:t>12/17/21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4D2ECD-F218-7042-A3B0-671C5DF966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97FFE1-008B-2143-B6EB-35D6C8337D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EEDC0-9CAE-2E42-8101-2571C9B6E2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038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00A4CF-D741-434F-A7C0-A65577969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F820A6-8A38-A84E-BD6A-4BB80EC60E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B8B875-B8C8-1B4B-AEF9-367F8A4FE0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CEA993-379F-C745-A734-BD0828E52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4E247-007E-B64C-B6B0-1B6503F2C14A}" type="datetimeFigureOut">
              <a:rPr lang="en-US" smtClean="0"/>
              <a:t>12/17/21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620FBC-3A0E-784E-BA3C-E8BCA2544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0E7DF1-65A2-F345-B7C3-DE0685210A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EEDC0-9CAE-2E42-8101-2571C9B6E2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22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7D31E7-3E46-364F-8141-5B4274F166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8613D34-0DDC-3540-BE90-9066AFC856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CC637F-8540-E14E-A864-4ED72AF056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0DF434-42AD-EC41-AFC5-F80A20EC4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4E247-007E-B64C-B6B0-1B6503F2C14A}" type="datetimeFigureOut">
              <a:rPr lang="en-US" smtClean="0"/>
              <a:t>12/17/21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9C6392-94B6-9440-8E81-8BDB2ACF57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10AD2F-01CD-F343-B28D-AAEAACAB50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EEDC0-9CAE-2E42-8101-2571C9B6E2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0138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505BD6-32C0-9A45-AA2B-1894701112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D3E493-8B18-9344-B259-357B74CF30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7B01CD-9301-3F45-AAD4-AAEAB3A2EC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E4E247-007E-B64C-B6B0-1B6503F2C14A}" type="datetimeFigureOut">
              <a:rPr lang="en-US" smtClean="0"/>
              <a:t>12/17/21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C79E88-3096-744D-A64D-6C13F81CBB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80AE9F-EEA9-1D40-B014-7AB47BC8F3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8EEDC0-9CAE-2E42-8101-2571C9B6E2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2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E65BC63-4503-054A-B930-43DD75F3B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Hoarseness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2C5FB6E-46BB-0243-9075-B01BE07EAF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/>
              <a:t>Hoarseness generally refers to an abnormal vocal quality that may be manifested as a voice that sounds breathy, strained, rough, raspy, tremorous, strangled, or weak, or a voice that has a higher or lower pitch. </a:t>
            </a:r>
          </a:p>
          <a:p>
            <a:r>
              <a:rPr lang="en-IE" dirty="0"/>
              <a:t> It may be the presenting symptom, but more commonly it is one of many other symptoms, such as cough, difficulty breathing or swallowing, sore throat, or fever.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45559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FC8FE2-714B-284E-BA75-045DB04CA4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Associated Systemic Disease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758C5C-09D5-2242-BBE3-D5348F70C5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Acromegaly</a:t>
            </a:r>
          </a:p>
          <a:p>
            <a:r>
              <a:rPr lang="en-US" dirty="0"/>
              <a:t>Amyloidosis</a:t>
            </a:r>
          </a:p>
          <a:p>
            <a:r>
              <a:rPr lang="en-US" dirty="0"/>
              <a:t>Hypothyroidism</a:t>
            </a:r>
          </a:p>
          <a:p>
            <a:r>
              <a:rPr lang="en-US" dirty="0"/>
              <a:t>Inflammatory arthritis (affecting cricoarytenoid joint)</a:t>
            </a:r>
          </a:p>
          <a:p>
            <a:r>
              <a:rPr lang="en-US" dirty="0"/>
              <a:t>Sarcoidosis</a:t>
            </a:r>
          </a:p>
        </p:txBody>
      </p:sp>
    </p:spTree>
    <p:extLst>
      <p:ext uri="{BB962C8B-B14F-4D97-AF65-F5344CB8AC3E}">
        <p14:creationId xmlns:p14="http://schemas.microsoft.com/office/powerpoint/2010/main" val="23823460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6C9842A-CF55-0342-A297-468A0023E5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6011"/>
            <a:ext cx="10515600" cy="1325563"/>
          </a:xfrm>
        </p:spPr>
        <p:txBody>
          <a:bodyPr/>
          <a:lstStyle/>
          <a:p>
            <a:r>
              <a:rPr lang="en-US" b="1" dirty="0"/>
              <a:t>hints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FA7B0C9-EE88-7949-B2FB-09ED35E11B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psychological:   	spoken voice lost, no loss of whisper or cough</a:t>
            </a:r>
          </a:p>
          <a:p>
            <a:r>
              <a:rPr lang="en-US" dirty="0"/>
              <a:t>worse morning:	reflux</a:t>
            </a:r>
          </a:p>
          <a:p>
            <a:r>
              <a:rPr lang="en-US" dirty="0"/>
              <a:t>worse evening:	vocal abuse / overuse, myasthenia</a:t>
            </a:r>
          </a:p>
          <a:p>
            <a:r>
              <a:rPr lang="en-US" dirty="0"/>
              <a:t>low volume:	vocal cord paralysis, Parkinson’s</a:t>
            </a:r>
          </a:p>
          <a:p>
            <a:r>
              <a:rPr lang="en-US" dirty="0"/>
              <a:t>deep voice, slurred:	Acromegaly	</a:t>
            </a:r>
          </a:p>
        </p:txBody>
      </p:sp>
    </p:spTree>
    <p:extLst>
      <p:ext uri="{BB962C8B-B14F-4D97-AF65-F5344CB8AC3E}">
        <p14:creationId xmlns:p14="http://schemas.microsoft.com/office/powerpoint/2010/main" val="37065845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A25034-A2CE-B94E-BA1D-C9AE6A3BEF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2237"/>
            <a:ext cx="10515600" cy="1325563"/>
          </a:xfrm>
        </p:spPr>
        <p:txBody>
          <a:bodyPr/>
          <a:lstStyle/>
          <a:p>
            <a:r>
              <a:rPr lang="en-US" b="1" dirty="0"/>
              <a:t>Clinical hints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5CE63A-44DA-424E-AEDA-3DAECE56BD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7800"/>
            <a:ext cx="10515600" cy="4729163"/>
          </a:xfrm>
        </p:spPr>
        <p:txBody>
          <a:bodyPr>
            <a:normAutofit/>
          </a:bodyPr>
          <a:lstStyle/>
          <a:p>
            <a:r>
              <a:rPr lang="en-US" sz="2400" dirty="0"/>
              <a:t>Cough: 		allergy, inhaled irritants, URTI</a:t>
            </a:r>
          </a:p>
          <a:p>
            <a:r>
              <a:rPr lang="en-US" sz="2400" dirty="0"/>
              <a:t>Dysphagia:  		Ca, </a:t>
            </a:r>
            <a:r>
              <a:rPr lang="en-US" sz="2400" dirty="0" err="1"/>
              <a:t>inflamm</a:t>
            </a:r>
            <a:r>
              <a:rPr lang="en-US" sz="2400" dirty="0"/>
              <a:t> arthritis, reflux</a:t>
            </a:r>
          </a:p>
          <a:p>
            <a:r>
              <a:rPr lang="en-US" sz="2400" dirty="0"/>
              <a:t>Heart burn:  		reflux, Ca</a:t>
            </a:r>
          </a:p>
          <a:p>
            <a:r>
              <a:rPr lang="en-US" sz="2400" dirty="0"/>
              <a:t>Coughing blood:   	Ca</a:t>
            </a:r>
          </a:p>
          <a:p>
            <a:r>
              <a:rPr lang="en-US" sz="2400" dirty="0"/>
              <a:t>Alcohol abuse:	Ca, reflux</a:t>
            </a:r>
          </a:p>
          <a:p>
            <a:r>
              <a:rPr lang="en-US" sz="2400" dirty="0"/>
              <a:t>Smoking:		Ca, laryngitis</a:t>
            </a:r>
          </a:p>
          <a:p>
            <a:r>
              <a:rPr lang="en-US" sz="2400" dirty="0"/>
              <a:t>Lymph Nodes:	Ca, URI</a:t>
            </a:r>
          </a:p>
          <a:p>
            <a:r>
              <a:rPr lang="en-US" sz="2400" dirty="0"/>
              <a:t>Prof voice use:	vocal overuse</a:t>
            </a:r>
          </a:p>
          <a:p>
            <a:r>
              <a:rPr lang="en-US" sz="2400" dirty="0"/>
              <a:t>Surgery:		nerve damage</a:t>
            </a:r>
          </a:p>
          <a:p>
            <a:r>
              <a:rPr lang="en-US" sz="2400" dirty="0"/>
              <a:t>Intubation:		direct trauma</a:t>
            </a:r>
          </a:p>
        </p:txBody>
      </p:sp>
    </p:spTree>
    <p:extLst>
      <p:ext uri="{BB962C8B-B14F-4D97-AF65-F5344CB8AC3E}">
        <p14:creationId xmlns:p14="http://schemas.microsoft.com/office/powerpoint/2010/main" val="33218934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11D9BA-7907-184E-9D8A-DC9A090BCB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Investigation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B89AE4-C369-794E-8335-844569DF98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History</a:t>
            </a:r>
          </a:p>
          <a:p>
            <a:r>
              <a:rPr lang="en-US" dirty="0"/>
              <a:t>Clinical exam</a:t>
            </a:r>
          </a:p>
          <a:p>
            <a:r>
              <a:rPr lang="en-US" dirty="0"/>
              <a:t>Laryngoscopy</a:t>
            </a:r>
          </a:p>
          <a:p>
            <a:r>
              <a:rPr lang="en-US" dirty="0"/>
              <a:t>Imaging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18660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96470C-56FB-6349-9147-72887ED5B8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treatment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CA017E-A651-064F-91C0-3A8553F54A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Treat the cause</a:t>
            </a:r>
          </a:p>
          <a:p>
            <a:r>
              <a:rPr lang="en-US" dirty="0"/>
              <a:t>Vocal hygiene</a:t>
            </a:r>
          </a:p>
          <a:p>
            <a:pPr lvl="1"/>
            <a:r>
              <a:rPr lang="en-US" dirty="0"/>
              <a:t>Env changes (humidification, avoidance of smoke and dust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Behavior (avoid excessive coughing / throat clearing</a:t>
            </a:r>
          </a:p>
          <a:p>
            <a:pPr lvl="1"/>
            <a:r>
              <a:rPr lang="en-US" dirty="0"/>
              <a:t>Vocal habit (avoid prolonged talking / shouting)</a:t>
            </a:r>
          </a:p>
          <a:p>
            <a:pPr lvl="1"/>
            <a:r>
              <a:rPr lang="en-US" dirty="0"/>
              <a:t>Diet (hydration, avoidance of spicy food)</a:t>
            </a:r>
          </a:p>
          <a:p>
            <a:r>
              <a:rPr lang="en-US" dirty="0"/>
              <a:t>Vocal therapy</a:t>
            </a:r>
          </a:p>
          <a:p>
            <a:pPr lvl="1"/>
            <a:r>
              <a:rPr lang="en-US" dirty="0"/>
              <a:t>Vocal and physical exercises</a:t>
            </a:r>
          </a:p>
          <a:p>
            <a:r>
              <a:rPr lang="en-US" dirty="0"/>
              <a:t>Surgical treatment</a:t>
            </a:r>
          </a:p>
        </p:txBody>
      </p:sp>
    </p:spTree>
    <p:extLst>
      <p:ext uri="{BB962C8B-B14F-4D97-AF65-F5344CB8AC3E}">
        <p14:creationId xmlns:p14="http://schemas.microsoft.com/office/powerpoint/2010/main" val="37358741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B888E08-3980-EC44-8DA0-46107FA7B6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41067"/>
            <a:ext cx="12192000" cy="4375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2574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0C2D5C6-31AF-744A-8C22-E71C2A236C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3600" y="0"/>
            <a:ext cx="5384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3588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C1C2D86-BD08-6E4C-A3C3-4FF98BCD28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20486" y="441476"/>
            <a:ext cx="12192000" cy="5975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1450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E1ACD41-358F-8046-889B-C90A794879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09176FE-B0FA-AE46-8A85-4D7BA377D9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/>
              <a:t>Sounds are produced by air flow from the lungs causing the vocal cord and its covering epithelium to vibrate</a:t>
            </a:r>
          </a:p>
          <a:p>
            <a:r>
              <a:rPr lang="en-IE" dirty="0"/>
              <a:t>the resultant fluctuations in air pressure produce sound waves. </a:t>
            </a:r>
          </a:p>
          <a:p>
            <a:r>
              <a:rPr lang="en-IE" dirty="0"/>
              <a:t>To generate sounds, the vocal cord edges must be brought close enough together to vibrate from the flow of air through the larynx.</a:t>
            </a:r>
          </a:p>
          <a:p>
            <a:r>
              <a:rPr lang="en-IE" dirty="0"/>
              <a:t> The arytenoid cartilages and attached muscles are responsible for movement and tension of the vocal cords. </a:t>
            </a:r>
          </a:p>
          <a:p>
            <a:r>
              <a:rPr lang="en-IE" dirty="0"/>
              <a:t>Resonance of the sound waves is modified by the position and shape of the lips, jaw, tongue, soft palate, and other speech organs.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63414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8E013B8-5D81-304F-99DA-38DADE545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Causes of Hoarseness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7EDFD98-AE8F-EB43-922E-CBF60C1CFE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Inflammation</a:t>
            </a:r>
          </a:p>
          <a:p>
            <a:r>
              <a:rPr lang="en-US" dirty="0"/>
              <a:t>Cancer</a:t>
            </a:r>
          </a:p>
          <a:p>
            <a:r>
              <a:rPr lang="en-US" dirty="0"/>
              <a:t>Neuromuscular / psychiatric</a:t>
            </a:r>
          </a:p>
          <a:p>
            <a:r>
              <a:rPr lang="en-US" dirty="0"/>
              <a:t>Other conditions</a:t>
            </a:r>
          </a:p>
        </p:txBody>
      </p:sp>
    </p:spTree>
    <p:extLst>
      <p:ext uri="{BB962C8B-B14F-4D97-AF65-F5344CB8AC3E}">
        <p14:creationId xmlns:p14="http://schemas.microsoft.com/office/powerpoint/2010/main" val="22207025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CE38714-46FA-AD4D-936C-277C88C814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Inflammation / irritation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58A4179-8015-E245-8018-3F4661675B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Allergies / irritants (alcohol, tobacco)</a:t>
            </a:r>
          </a:p>
          <a:p>
            <a:r>
              <a:rPr lang="en-US" dirty="0"/>
              <a:t>Direct trauma (intubation)</a:t>
            </a:r>
          </a:p>
          <a:p>
            <a:r>
              <a:rPr lang="en-US" dirty="0"/>
              <a:t>Environmental irritants (smoke)</a:t>
            </a:r>
          </a:p>
          <a:p>
            <a:r>
              <a:rPr lang="en-US" dirty="0"/>
              <a:t>Infection (URTI / laryngitis)</a:t>
            </a:r>
          </a:p>
          <a:p>
            <a:r>
              <a:rPr lang="en-US" dirty="0"/>
              <a:t>Inhaled steroids</a:t>
            </a:r>
          </a:p>
          <a:p>
            <a:r>
              <a:rPr lang="en-US" dirty="0"/>
              <a:t>Reflux</a:t>
            </a:r>
          </a:p>
          <a:p>
            <a:r>
              <a:rPr lang="en-US" dirty="0"/>
              <a:t>Vocal abuse / overuse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64604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1F7C3F-C98F-954D-A54F-B276821CDC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Cancer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F4F09D-92F6-7644-AF2A-0AFF3E616C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Dysplasia</a:t>
            </a:r>
          </a:p>
          <a:p>
            <a:r>
              <a:rPr lang="en-US" dirty="0"/>
              <a:t>Papillomatosis</a:t>
            </a:r>
          </a:p>
          <a:p>
            <a:r>
              <a:rPr lang="en-US" dirty="0"/>
              <a:t>Squamous cell carcinoma</a:t>
            </a:r>
          </a:p>
        </p:txBody>
      </p:sp>
    </p:spTree>
    <p:extLst>
      <p:ext uri="{BB962C8B-B14F-4D97-AF65-F5344CB8AC3E}">
        <p14:creationId xmlns:p14="http://schemas.microsoft.com/office/powerpoint/2010/main" val="37522729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46CD58-EEC4-FA4C-B78A-3FCB3666BF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Neuromuscular / Psychiatric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E30FC9-8368-5E4D-B593-790687B6F1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MS</a:t>
            </a:r>
          </a:p>
          <a:p>
            <a:r>
              <a:rPr lang="en-US" dirty="0"/>
              <a:t>Myasthenia gravis</a:t>
            </a:r>
          </a:p>
          <a:p>
            <a:r>
              <a:rPr lang="en-US" dirty="0"/>
              <a:t>Nerve injury (</a:t>
            </a:r>
            <a:r>
              <a:rPr lang="en-US" dirty="0" err="1"/>
              <a:t>vagus</a:t>
            </a:r>
            <a:r>
              <a:rPr lang="en-US" dirty="0"/>
              <a:t>, recurrent laryngeal nerve)</a:t>
            </a:r>
          </a:p>
          <a:p>
            <a:r>
              <a:rPr lang="en-US" dirty="0"/>
              <a:t>Parkinson’s Disease</a:t>
            </a:r>
          </a:p>
          <a:p>
            <a:r>
              <a:rPr lang="en-US" dirty="0"/>
              <a:t>Psychogenic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75798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3915</TotalTime>
  <Words>439</Words>
  <Application>Microsoft Macintosh PowerPoint</Application>
  <PresentationFormat>Widescreen</PresentationFormat>
  <Paragraphs>69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Hoarseness</vt:lpstr>
      <vt:lpstr>PowerPoint Presentation</vt:lpstr>
      <vt:lpstr>PowerPoint Presentation</vt:lpstr>
      <vt:lpstr>PowerPoint Presentation</vt:lpstr>
      <vt:lpstr>PowerPoint Presentation</vt:lpstr>
      <vt:lpstr>Causes of Hoarseness</vt:lpstr>
      <vt:lpstr>Inflammation / irritation</vt:lpstr>
      <vt:lpstr>Cancer</vt:lpstr>
      <vt:lpstr>Neuromuscular / Psychiatric</vt:lpstr>
      <vt:lpstr>Associated Systemic Disease</vt:lpstr>
      <vt:lpstr>hints</vt:lpstr>
      <vt:lpstr>Clinical hints</vt:lpstr>
      <vt:lpstr>Investigation</vt:lpstr>
      <vt:lpstr>treatment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Hoarseness</dc:title>
  <dc:creator>Noel McCaffrey</dc:creator>
  <cp:lastModifiedBy>Noel McCaffrey</cp:lastModifiedBy>
  <cp:revision>2</cp:revision>
  <dcterms:created xsi:type="dcterms:W3CDTF">2021-12-17T13:50:36Z</dcterms:created>
  <dcterms:modified xsi:type="dcterms:W3CDTF">2021-12-20T07:06:08Z</dcterms:modified>
</cp:coreProperties>
</file>