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1" r:id="rId3"/>
    <p:sldId id="271" r:id="rId4"/>
    <p:sldId id="277" r:id="rId5"/>
    <p:sldId id="274" r:id="rId6"/>
    <p:sldId id="275" r:id="rId7"/>
    <p:sldId id="267" r:id="rId8"/>
    <p:sldId id="265" r:id="rId9"/>
    <p:sldId id="266" r:id="rId10"/>
    <p:sldId id="270" r:id="rId11"/>
    <p:sldId id="272" r:id="rId12"/>
    <p:sldId id="273" r:id="rId13"/>
    <p:sldId id="257" r:id="rId14"/>
    <p:sldId id="258" r:id="rId15"/>
    <p:sldId id="259" r:id="rId16"/>
    <p:sldId id="256" r:id="rId17"/>
    <p:sldId id="262" r:id="rId18"/>
    <p:sldId id="263" r:id="rId19"/>
    <p:sldId id="260" r:id="rId20"/>
    <p:sldId id="278" r:id="rId21"/>
    <p:sldId id="261" r:id="rId22"/>
    <p:sldId id="268" r:id="rId23"/>
    <p:sldId id="269"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10"/>
    <p:restoredTop sz="95982"/>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6F52-5BA6-584A-9AE5-3F16EBA7A61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9F0A92-11D9-C347-9574-DC6EBAA29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C21D9A0-BBDA-854E-BC24-DE04EE4838BC}"/>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367CFBC2-3BF2-4D49-9F26-71235438B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80879-B4D5-FF4D-AE28-ECFCD1509756}"/>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416636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4744-B290-C045-A956-B52BCC8E45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5F5000-979C-2549-8BED-679769D1D7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4BC0A5-4171-A949-B49B-64D6AD04BE66}"/>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7477E99E-35FB-1E4D-8607-4B932AAE2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C1DB7-675D-8848-B813-C819E1DEB0C6}"/>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351291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E116C-D1D8-BC46-B69A-22BF7BD61BC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548A2A-7DEC-E946-B25D-84AB4448E53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A7DB13-2C5D-1E43-A336-2B120B3970CC}"/>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FAF41161-40E1-034A-8868-D59E88C5F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D57F4-4065-0A49-8D84-E9EC342EF3AF}"/>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976186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22B51-8C33-3346-8D30-8FB1EFA5F4B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E312D-976F-0247-9D65-19D35B38AB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FC3607-471F-124A-B204-DAA8F37FFDFE}"/>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2FA77708-F0CA-B746-9A89-1081C7F69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D1542-265C-B04B-A384-A882C2006B68}"/>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6355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F97E-989C-0A46-B6A2-CBC1D1A7BE1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62D08A7-1490-2545-B0B6-D013B5C1F6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33D5A41-4106-A941-A8AD-CDDA83B283F7}"/>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066DCD99-8F05-8D41-A930-A52B2EAE6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B116D-902A-1C43-8B6A-E3881FEF2070}"/>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43452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9A22-C0A6-1045-9AA6-310F8EF06F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12A67F-6893-1F4D-A00D-13B99A5F3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4275871-956F-4A4E-961C-CCE606BE017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8A57794-6004-DA4E-9582-6C32544055D1}"/>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6" name="Footer Placeholder 5">
            <a:extLst>
              <a:ext uri="{FF2B5EF4-FFF2-40B4-BE49-F238E27FC236}">
                <a16:creationId xmlns:a16="http://schemas.microsoft.com/office/drawing/2014/main" id="{55930B00-A5A3-4345-907E-4B6A24C1E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07E51-BC19-F54A-A369-306FA078B2A1}"/>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130839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C629-D07B-6B4D-8AE8-03204F8EF50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1E97BEB-C6E5-354D-9C89-25542E2B1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4A1351B-0D1E-AB41-B3AC-C905B76DDDD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3D49257-ACF3-B14D-8FB7-4B9E073E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605CD05-5848-7A43-9C1A-880FE136B5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2043A53-A3D8-1342-A2B7-7A98A403B612}"/>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8" name="Footer Placeholder 7">
            <a:extLst>
              <a:ext uri="{FF2B5EF4-FFF2-40B4-BE49-F238E27FC236}">
                <a16:creationId xmlns:a16="http://schemas.microsoft.com/office/drawing/2014/main" id="{194C8777-087B-FF42-A54A-D897DDE2C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768128-37C1-744C-8679-D3DDBC7D0220}"/>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396477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6F85-C68C-A849-BDF7-7209B2742E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319CC2C-A47C-3141-9D40-6CA1CA6D6F62}"/>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4" name="Footer Placeholder 3">
            <a:extLst>
              <a:ext uri="{FF2B5EF4-FFF2-40B4-BE49-F238E27FC236}">
                <a16:creationId xmlns:a16="http://schemas.microsoft.com/office/drawing/2014/main" id="{66DE1FD4-BFBA-B242-BB91-AE639F0B1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44612-637B-D144-A875-D7504441A856}"/>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242994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8A63A-369A-8440-BAAF-F68B6B604004}"/>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3" name="Footer Placeholder 2">
            <a:extLst>
              <a:ext uri="{FF2B5EF4-FFF2-40B4-BE49-F238E27FC236}">
                <a16:creationId xmlns:a16="http://schemas.microsoft.com/office/drawing/2014/main" id="{280D2C03-0CB7-B04A-9A1F-EFFBE70E0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C198D-6932-9D46-90FF-E292AAAC888A}"/>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3940538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D2497-C14D-064B-8546-026235A389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F032FAF-E1B9-8544-97C5-597830A2FB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C8345-10F1-DC4F-8558-7B047509E5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354E7A-A79A-C84C-BD10-C7612DC3F1B2}"/>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6" name="Footer Placeholder 5">
            <a:extLst>
              <a:ext uri="{FF2B5EF4-FFF2-40B4-BE49-F238E27FC236}">
                <a16:creationId xmlns:a16="http://schemas.microsoft.com/office/drawing/2014/main" id="{385EED7E-DBC3-3C4D-8A8E-EB6FD6273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DBD9E-DD91-B941-8D01-2C00515F4CD9}"/>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25406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0DB5-509E-9242-801C-CBC461D77E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07964CB-3638-554C-8BBF-B8523DC64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CA5CA2-F67F-4C42-A792-4BCF6D2CB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4F1C38-6FDB-8545-BDB3-525A93AF1C01}"/>
              </a:ext>
            </a:extLst>
          </p:cNvPr>
          <p:cNvSpPr>
            <a:spLocks noGrp="1"/>
          </p:cNvSpPr>
          <p:nvPr>
            <p:ph type="dt" sz="half" idx="10"/>
          </p:nvPr>
        </p:nvSpPr>
        <p:spPr/>
        <p:txBody>
          <a:bodyPr/>
          <a:lstStyle/>
          <a:p>
            <a:fld id="{F96DAC3A-38B2-AF43-B391-AE940A6717B2}" type="datetimeFigureOut">
              <a:rPr lang="en-US" smtClean="0"/>
              <a:t>12/10/21</a:t>
            </a:fld>
            <a:endParaRPr lang="en-US"/>
          </a:p>
        </p:txBody>
      </p:sp>
      <p:sp>
        <p:nvSpPr>
          <p:cNvPr id="6" name="Footer Placeholder 5">
            <a:extLst>
              <a:ext uri="{FF2B5EF4-FFF2-40B4-BE49-F238E27FC236}">
                <a16:creationId xmlns:a16="http://schemas.microsoft.com/office/drawing/2014/main" id="{06C3EFBA-BA18-D24B-9BEE-476F46947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86B1C3-BACB-7448-BF01-3D0DA5D336F4}"/>
              </a:ext>
            </a:extLst>
          </p:cNvPr>
          <p:cNvSpPr>
            <a:spLocks noGrp="1"/>
          </p:cNvSpPr>
          <p:nvPr>
            <p:ph type="sldNum" sz="quarter" idx="12"/>
          </p:nvPr>
        </p:nvSpPr>
        <p:spPr/>
        <p:txBody>
          <a:bodyPr/>
          <a:lstStyle/>
          <a:p>
            <a:fld id="{02F39B62-9CB0-0B4A-A16B-EE3FC31240D0}" type="slidenum">
              <a:rPr lang="en-US" smtClean="0"/>
              <a:t>‹#›</a:t>
            </a:fld>
            <a:endParaRPr lang="en-US"/>
          </a:p>
        </p:txBody>
      </p:sp>
    </p:spTree>
    <p:extLst>
      <p:ext uri="{BB962C8B-B14F-4D97-AF65-F5344CB8AC3E}">
        <p14:creationId xmlns:p14="http://schemas.microsoft.com/office/powerpoint/2010/main" val="2938661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71E34-5899-7244-AD8E-34AD8C512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F261A5-3D35-3940-879C-FD70EB6A1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4834DFE-077A-8A41-B28C-56AC22C2E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DAC3A-38B2-AF43-B391-AE940A6717B2}" type="datetimeFigureOut">
              <a:rPr lang="en-US" smtClean="0"/>
              <a:t>12/10/21</a:t>
            </a:fld>
            <a:endParaRPr lang="en-US"/>
          </a:p>
        </p:txBody>
      </p:sp>
      <p:sp>
        <p:nvSpPr>
          <p:cNvPr id="5" name="Footer Placeholder 4">
            <a:extLst>
              <a:ext uri="{FF2B5EF4-FFF2-40B4-BE49-F238E27FC236}">
                <a16:creationId xmlns:a16="http://schemas.microsoft.com/office/drawing/2014/main" id="{C8E33228-7A33-DE4B-BFB8-DCA0856A83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CE224C-7896-F844-A25B-43756DA190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39B62-9CB0-0B4A-A16B-EE3FC31240D0}" type="slidenum">
              <a:rPr lang="en-US" smtClean="0"/>
              <a:t>‹#›</a:t>
            </a:fld>
            <a:endParaRPr lang="en-US"/>
          </a:p>
        </p:txBody>
      </p:sp>
    </p:spTree>
    <p:extLst>
      <p:ext uri="{BB962C8B-B14F-4D97-AF65-F5344CB8AC3E}">
        <p14:creationId xmlns:p14="http://schemas.microsoft.com/office/powerpoint/2010/main" val="185714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DC59DB-E367-A44F-90DD-6A03B427B90D}"/>
              </a:ext>
            </a:extLst>
          </p:cNvPr>
          <p:cNvSpPr>
            <a:spLocks noGrp="1"/>
          </p:cNvSpPr>
          <p:nvPr>
            <p:ph type="title"/>
          </p:nvPr>
        </p:nvSpPr>
        <p:spPr/>
        <p:txBody>
          <a:bodyPr/>
          <a:lstStyle/>
          <a:p>
            <a:pPr algn="ctr"/>
            <a:r>
              <a:rPr lang="en-US" b="1" dirty="0"/>
              <a:t>Heart Failure</a:t>
            </a:r>
          </a:p>
        </p:txBody>
      </p:sp>
      <p:sp>
        <p:nvSpPr>
          <p:cNvPr id="5" name="Text Placeholder 4">
            <a:extLst>
              <a:ext uri="{FF2B5EF4-FFF2-40B4-BE49-F238E27FC236}">
                <a16:creationId xmlns:a16="http://schemas.microsoft.com/office/drawing/2014/main" id="{D637B6E2-5E1E-AB49-9FF2-3D794253861D}"/>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28F35A7F-1773-C94B-AC89-D83DDF4976AE}"/>
              </a:ext>
            </a:extLst>
          </p:cNvPr>
          <p:cNvPicPr>
            <a:picLocks noChangeAspect="1"/>
          </p:cNvPicPr>
          <p:nvPr/>
        </p:nvPicPr>
        <p:blipFill>
          <a:blip r:embed="rId2"/>
          <a:stretch>
            <a:fillRect/>
          </a:stretch>
        </p:blipFill>
        <p:spPr>
          <a:xfrm>
            <a:off x="4266439" y="688499"/>
            <a:ext cx="3659122" cy="1753617"/>
          </a:xfrm>
          <a:prstGeom prst="rect">
            <a:avLst/>
          </a:prstGeom>
        </p:spPr>
      </p:pic>
    </p:spTree>
    <p:extLst>
      <p:ext uri="{BB962C8B-B14F-4D97-AF65-F5344CB8AC3E}">
        <p14:creationId xmlns:p14="http://schemas.microsoft.com/office/powerpoint/2010/main" val="300116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0F8E-A3F1-B745-8CBA-BB528F178C7D}"/>
              </a:ext>
            </a:extLst>
          </p:cNvPr>
          <p:cNvSpPr>
            <a:spLocks noGrp="1"/>
          </p:cNvSpPr>
          <p:nvPr>
            <p:ph type="title"/>
          </p:nvPr>
        </p:nvSpPr>
        <p:spPr/>
        <p:txBody>
          <a:bodyPr/>
          <a:lstStyle/>
          <a:p>
            <a:r>
              <a:rPr lang="en-US" b="1" dirty="0"/>
              <a:t>EF and exercise</a:t>
            </a:r>
          </a:p>
        </p:txBody>
      </p:sp>
      <p:sp>
        <p:nvSpPr>
          <p:cNvPr id="3" name="Content Placeholder 2">
            <a:extLst>
              <a:ext uri="{FF2B5EF4-FFF2-40B4-BE49-F238E27FC236}">
                <a16:creationId xmlns:a16="http://schemas.microsoft.com/office/drawing/2014/main" id="{C1D7CFDD-7315-4548-BBCA-1F751BEFA4DD}"/>
              </a:ext>
            </a:extLst>
          </p:cNvPr>
          <p:cNvSpPr>
            <a:spLocks noGrp="1"/>
          </p:cNvSpPr>
          <p:nvPr>
            <p:ph idx="1"/>
          </p:nvPr>
        </p:nvSpPr>
        <p:spPr/>
        <p:txBody>
          <a:bodyPr/>
          <a:lstStyle/>
          <a:p>
            <a:r>
              <a:rPr lang="en-US" dirty="0"/>
              <a:t>EF should normally increase with exercise</a:t>
            </a:r>
          </a:p>
          <a:p>
            <a:r>
              <a:rPr lang="en-US" dirty="0"/>
              <a:t>In heart disease it may not increase or may even decrease</a:t>
            </a:r>
          </a:p>
        </p:txBody>
      </p:sp>
    </p:spTree>
    <p:extLst>
      <p:ext uri="{BB962C8B-B14F-4D97-AF65-F5344CB8AC3E}">
        <p14:creationId xmlns:p14="http://schemas.microsoft.com/office/powerpoint/2010/main" val="121476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4749-70D0-5249-B9E4-3FA913E7468F}"/>
              </a:ext>
            </a:extLst>
          </p:cNvPr>
          <p:cNvSpPr>
            <a:spLocks noGrp="1"/>
          </p:cNvSpPr>
          <p:nvPr>
            <p:ph type="title"/>
          </p:nvPr>
        </p:nvSpPr>
        <p:spPr/>
        <p:txBody>
          <a:bodyPr/>
          <a:lstStyle/>
          <a:p>
            <a:r>
              <a:rPr lang="en-US" b="1" dirty="0"/>
              <a:t>Types of `Heart Failure 2</a:t>
            </a:r>
          </a:p>
        </p:txBody>
      </p:sp>
      <p:sp>
        <p:nvSpPr>
          <p:cNvPr id="3" name="Content Placeholder 2">
            <a:extLst>
              <a:ext uri="{FF2B5EF4-FFF2-40B4-BE49-F238E27FC236}">
                <a16:creationId xmlns:a16="http://schemas.microsoft.com/office/drawing/2014/main" id="{EE245FCE-C5C4-D340-B5BD-541D12CF2A07}"/>
              </a:ext>
            </a:extLst>
          </p:cNvPr>
          <p:cNvSpPr>
            <a:spLocks noGrp="1"/>
          </p:cNvSpPr>
          <p:nvPr>
            <p:ph idx="1"/>
          </p:nvPr>
        </p:nvSpPr>
        <p:spPr>
          <a:xfrm>
            <a:off x="838200" y="1469571"/>
            <a:ext cx="10515600" cy="5023304"/>
          </a:xfrm>
        </p:spPr>
        <p:txBody>
          <a:bodyPr>
            <a:normAutofit fontScale="85000" lnSpcReduction="10000"/>
          </a:bodyPr>
          <a:lstStyle/>
          <a:p>
            <a:r>
              <a:rPr lang="en-IE" b="1" dirty="0"/>
              <a:t>Left-sided heart failure</a:t>
            </a:r>
            <a:r>
              <a:rPr lang="en-IE" dirty="0"/>
              <a:t>: The left ventricle no longer pumps enough blood around the body. As a result, blood builds up in the pulmonary veins (the blood vessels that carry blood away from the lungs). This causes shortness of breath, trouble breathing or coughing </a:t>
            </a:r>
          </a:p>
          <a:p>
            <a:endParaRPr lang="en-IE" dirty="0"/>
          </a:p>
          <a:p>
            <a:r>
              <a:rPr lang="en-IE" dirty="0"/>
              <a:t>–</a:t>
            </a:r>
            <a:r>
              <a:rPr lang="en-IE" b="1" dirty="0"/>
              <a:t>Right-sided heart failure</a:t>
            </a:r>
            <a:r>
              <a:rPr lang="en-IE" dirty="0"/>
              <a:t>: Here the right ventricle of the heart is too weak to pump enough blood to the lungs. This causes blood to build up in the veins (the blood vessels that carry blood from the organs and tissue back to the heart). The increased pressure inside the veins can push fluid out of the veins into surrounding tissue. This leads to a build-up of fluid in the legs, or less commonly in the genital area, organs or the abdomen (belly).</a:t>
            </a:r>
          </a:p>
          <a:p>
            <a:endParaRPr lang="en-IE" dirty="0"/>
          </a:p>
          <a:p>
            <a:r>
              <a:rPr lang="en-IE" b="1" dirty="0"/>
              <a:t>Biventricular heart failure</a:t>
            </a:r>
            <a:r>
              <a:rPr lang="en-IE" dirty="0"/>
              <a:t>: In biventricular heart failure, both sides of the heart are affected. This can cause the same symptoms as both left-sided and right-sided heart failure, such as shortness of breath and a build-up of fluid.</a:t>
            </a:r>
          </a:p>
          <a:p>
            <a:endParaRPr lang="en-US" dirty="0"/>
          </a:p>
        </p:txBody>
      </p:sp>
    </p:spTree>
    <p:extLst>
      <p:ext uri="{BB962C8B-B14F-4D97-AF65-F5344CB8AC3E}">
        <p14:creationId xmlns:p14="http://schemas.microsoft.com/office/powerpoint/2010/main" val="2302072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9DD8-DABB-924C-86BB-746C9E197007}"/>
              </a:ext>
            </a:extLst>
          </p:cNvPr>
          <p:cNvSpPr>
            <a:spLocks noGrp="1"/>
          </p:cNvSpPr>
          <p:nvPr>
            <p:ph type="title"/>
          </p:nvPr>
        </p:nvSpPr>
        <p:spPr/>
        <p:txBody>
          <a:bodyPr/>
          <a:lstStyle/>
          <a:p>
            <a:r>
              <a:rPr lang="en-US" b="1" dirty="0"/>
              <a:t>Types of Heart Failure 3</a:t>
            </a:r>
          </a:p>
        </p:txBody>
      </p:sp>
      <p:sp>
        <p:nvSpPr>
          <p:cNvPr id="3" name="Content Placeholder 2">
            <a:extLst>
              <a:ext uri="{FF2B5EF4-FFF2-40B4-BE49-F238E27FC236}">
                <a16:creationId xmlns:a16="http://schemas.microsoft.com/office/drawing/2014/main" id="{78611275-9AA7-4D4B-AA80-1F0D4468D827}"/>
              </a:ext>
            </a:extLst>
          </p:cNvPr>
          <p:cNvSpPr>
            <a:spLocks noGrp="1"/>
          </p:cNvSpPr>
          <p:nvPr>
            <p:ph idx="1"/>
          </p:nvPr>
        </p:nvSpPr>
        <p:spPr/>
        <p:txBody>
          <a:bodyPr/>
          <a:lstStyle/>
          <a:p>
            <a:r>
              <a:rPr lang="en-US" b="1" dirty="0"/>
              <a:t>Acute Heart Failure</a:t>
            </a:r>
            <a:r>
              <a:rPr lang="en-US" dirty="0"/>
              <a:t>: this occurs suddenly, for example following a sudden heart attack, a sudden onset rhythm disturbance, an acute allergic reaction </a:t>
            </a:r>
            <a:r>
              <a:rPr lang="en-US" dirty="0" err="1"/>
              <a:t>etc</a:t>
            </a:r>
            <a:r>
              <a:rPr lang="en-US" dirty="0"/>
              <a:t> </a:t>
            </a:r>
          </a:p>
          <a:p>
            <a:endParaRPr lang="en-US" dirty="0"/>
          </a:p>
          <a:p>
            <a:r>
              <a:rPr lang="en-US" b="1" dirty="0"/>
              <a:t>Chronic heart failure</a:t>
            </a:r>
            <a:r>
              <a:rPr lang="en-US" dirty="0"/>
              <a:t>:  this comes on slowly as the heart gradually becomes weakened (for </a:t>
            </a:r>
            <a:r>
              <a:rPr lang="en-US"/>
              <a:t>various reasons)</a:t>
            </a:r>
            <a:endParaRPr lang="en-US" dirty="0"/>
          </a:p>
        </p:txBody>
      </p:sp>
    </p:spTree>
    <p:extLst>
      <p:ext uri="{BB962C8B-B14F-4D97-AF65-F5344CB8AC3E}">
        <p14:creationId xmlns:p14="http://schemas.microsoft.com/office/powerpoint/2010/main" val="237659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2318-B369-2B4B-8958-8674C797AB3E}"/>
              </a:ext>
            </a:extLst>
          </p:cNvPr>
          <p:cNvSpPr>
            <a:spLocks noGrp="1"/>
          </p:cNvSpPr>
          <p:nvPr>
            <p:ph type="title"/>
          </p:nvPr>
        </p:nvSpPr>
        <p:spPr/>
        <p:txBody>
          <a:bodyPr/>
          <a:lstStyle/>
          <a:p>
            <a:r>
              <a:rPr lang="en-US" b="1" dirty="0"/>
              <a:t>causes</a:t>
            </a:r>
          </a:p>
        </p:txBody>
      </p:sp>
      <p:sp>
        <p:nvSpPr>
          <p:cNvPr id="3" name="Content Placeholder 2">
            <a:extLst>
              <a:ext uri="{FF2B5EF4-FFF2-40B4-BE49-F238E27FC236}">
                <a16:creationId xmlns:a16="http://schemas.microsoft.com/office/drawing/2014/main" id="{5E50EAA1-3838-5541-B4D2-09AFFBF4EC7A}"/>
              </a:ext>
            </a:extLst>
          </p:cNvPr>
          <p:cNvSpPr>
            <a:spLocks noGrp="1"/>
          </p:cNvSpPr>
          <p:nvPr>
            <p:ph idx="1"/>
          </p:nvPr>
        </p:nvSpPr>
        <p:spPr>
          <a:xfrm>
            <a:off x="838200" y="1825625"/>
            <a:ext cx="10515600" cy="4667250"/>
          </a:xfrm>
        </p:spPr>
        <p:txBody>
          <a:bodyPr>
            <a:normAutofit fontScale="55000" lnSpcReduction="20000"/>
          </a:bodyPr>
          <a:lstStyle/>
          <a:p>
            <a:r>
              <a:rPr lang="en-IE" sz="5100" b="1" dirty="0"/>
              <a:t>Coronary artery disease and heart attack.</a:t>
            </a:r>
            <a:r>
              <a:rPr lang="en-IE" sz="5100" dirty="0"/>
              <a:t> </a:t>
            </a:r>
          </a:p>
          <a:p>
            <a:r>
              <a:rPr lang="en-IE" sz="5100" b="1" dirty="0"/>
              <a:t>High blood pressure</a:t>
            </a:r>
            <a:r>
              <a:rPr lang="en-IE" sz="4400" b="1" dirty="0"/>
              <a:t>.</a:t>
            </a:r>
            <a:r>
              <a:rPr lang="en-IE" sz="4400" dirty="0"/>
              <a:t> If your blood pressure is high, your heart has to work harder than it should to circulate blood throughout your body. Over time, this extra exertion can make your heart muscle too stiff or too weak to properly pump blood.</a:t>
            </a:r>
          </a:p>
          <a:p>
            <a:r>
              <a:rPr lang="en-IE" sz="5100" b="1" dirty="0"/>
              <a:t>Faulty heart valves</a:t>
            </a:r>
            <a:r>
              <a:rPr lang="en-IE" sz="4400" b="1" dirty="0"/>
              <a:t>.</a:t>
            </a:r>
            <a:r>
              <a:rPr lang="en-IE" sz="4400" dirty="0"/>
              <a:t> The valves of the heart keep blood flowing in the proper direction. A damaged valve — due to a heart defect, coronary artery disease or heart infection — forces the heart to work harder, which can weaken it over time.</a:t>
            </a:r>
          </a:p>
          <a:p>
            <a:r>
              <a:rPr lang="en-IE" sz="5100" b="1" dirty="0"/>
              <a:t>Damage to the heart muscle </a:t>
            </a:r>
            <a:r>
              <a:rPr lang="en-IE" sz="4400" dirty="0"/>
              <a:t>from certain diseases, infection, heavy alcohol use, and the toxic effect of drugs, such as cocaine or some drugs used for chemotherapy. </a:t>
            </a:r>
          </a:p>
          <a:p>
            <a:r>
              <a:rPr lang="en-IE" sz="5100" b="1" dirty="0"/>
              <a:t>Inflammation of the heart muscle (myocarditis), </a:t>
            </a:r>
            <a:r>
              <a:rPr lang="en-IE" sz="4400" dirty="0"/>
              <a:t>most commonly caused by a virus, including the COVID-19 virus, and can lead to left-sided heart failure.</a:t>
            </a:r>
          </a:p>
          <a:p>
            <a:endParaRPr lang="en-US" dirty="0"/>
          </a:p>
        </p:txBody>
      </p:sp>
    </p:spTree>
    <p:extLst>
      <p:ext uri="{BB962C8B-B14F-4D97-AF65-F5344CB8AC3E}">
        <p14:creationId xmlns:p14="http://schemas.microsoft.com/office/powerpoint/2010/main" val="18146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CE9B-9CCE-6642-BB17-32454AED16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AD6FFD-BCFC-1541-A51C-61BDE38DDDB7}"/>
              </a:ext>
            </a:extLst>
          </p:cNvPr>
          <p:cNvSpPr>
            <a:spLocks noGrp="1"/>
          </p:cNvSpPr>
          <p:nvPr>
            <p:ph idx="1"/>
          </p:nvPr>
        </p:nvSpPr>
        <p:spPr/>
        <p:txBody>
          <a:bodyPr/>
          <a:lstStyle/>
          <a:p>
            <a:r>
              <a:rPr lang="en-IE" b="1" dirty="0"/>
              <a:t>A heart problem that you're born with (congenital heart defect).</a:t>
            </a:r>
            <a:r>
              <a:rPr lang="en-IE" dirty="0"/>
              <a:t> If your heart and its chambers or valves haven't formed correctly, the healthy parts of your heart have to work harder to pump blood, which may lead to heart failure.</a:t>
            </a:r>
          </a:p>
          <a:p>
            <a:r>
              <a:rPr lang="en-IE" b="1" dirty="0"/>
              <a:t>Abnormal heart rhythms (arrhythmias).</a:t>
            </a:r>
            <a:r>
              <a:rPr lang="en-IE" dirty="0"/>
              <a:t> Abnormal heart rhythms may cause your heart to beat too fast, creating extra work for your heart. A slow heartbeat also may lead to heart failure.</a:t>
            </a:r>
          </a:p>
          <a:p>
            <a:r>
              <a:rPr lang="en-IE" b="1" dirty="0"/>
              <a:t>Other diseases.</a:t>
            </a:r>
            <a:r>
              <a:rPr lang="en-IE" dirty="0"/>
              <a:t> Long-term diseases — such as diabetes, HIV, an overactive or underactive thyroid, or a </a:t>
            </a:r>
            <a:r>
              <a:rPr lang="en-IE" dirty="0" err="1"/>
              <a:t>buildup</a:t>
            </a:r>
            <a:r>
              <a:rPr lang="en-IE" dirty="0"/>
              <a:t> of iron or protein — also may contribute to chronic heart failure.</a:t>
            </a:r>
          </a:p>
          <a:p>
            <a:endParaRPr lang="en-US" dirty="0"/>
          </a:p>
        </p:txBody>
      </p:sp>
    </p:spTree>
    <p:extLst>
      <p:ext uri="{BB962C8B-B14F-4D97-AF65-F5344CB8AC3E}">
        <p14:creationId xmlns:p14="http://schemas.microsoft.com/office/powerpoint/2010/main" val="314581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D0A2-C56D-2C4F-823E-05BE04D9B81E}"/>
              </a:ext>
            </a:extLst>
          </p:cNvPr>
          <p:cNvSpPr>
            <a:spLocks noGrp="1"/>
          </p:cNvSpPr>
          <p:nvPr>
            <p:ph type="title"/>
          </p:nvPr>
        </p:nvSpPr>
        <p:spPr/>
        <p:txBody>
          <a:bodyPr/>
          <a:lstStyle/>
          <a:p>
            <a:r>
              <a:rPr lang="en-US" b="1" dirty="0"/>
              <a:t>Causes of acute heart failure</a:t>
            </a:r>
          </a:p>
        </p:txBody>
      </p:sp>
      <p:sp>
        <p:nvSpPr>
          <p:cNvPr id="3" name="Content Placeholder 2">
            <a:extLst>
              <a:ext uri="{FF2B5EF4-FFF2-40B4-BE49-F238E27FC236}">
                <a16:creationId xmlns:a16="http://schemas.microsoft.com/office/drawing/2014/main" id="{23D18DCF-E9E8-254E-A5B3-2828FCFDAA2B}"/>
              </a:ext>
            </a:extLst>
          </p:cNvPr>
          <p:cNvSpPr>
            <a:spLocks noGrp="1"/>
          </p:cNvSpPr>
          <p:nvPr>
            <p:ph idx="1"/>
          </p:nvPr>
        </p:nvSpPr>
        <p:spPr/>
        <p:txBody>
          <a:bodyPr/>
          <a:lstStyle/>
          <a:p>
            <a:r>
              <a:rPr lang="en-IE" dirty="0"/>
              <a:t>Allergic reactions</a:t>
            </a:r>
          </a:p>
          <a:p>
            <a:r>
              <a:rPr lang="en-IE" dirty="0"/>
              <a:t>Any illness that affects the whole body </a:t>
            </a:r>
          </a:p>
          <a:p>
            <a:r>
              <a:rPr lang="en-IE" dirty="0"/>
              <a:t>Blood clots in the lungs</a:t>
            </a:r>
          </a:p>
          <a:p>
            <a:r>
              <a:rPr lang="en-IE" dirty="0"/>
              <a:t>Severe infections</a:t>
            </a:r>
          </a:p>
          <a:p>
            <a:r>
              <a:rPr lang="en-IE" dirty="0"/>
              <a:t>Use of certain medications</a:t>
            </a:r>
          </a:p>
          <a:p>
            <a:r>
              <a:rPr lang="en-IE" dirty="0"/>
              <a:t>Viruses that attack the heart muscle</a:t>
            </a:r>
          </a:p>
          <a:p>
            <a:endParaRPr lang="en-US" dirty="0"/>
          </a:p>
        </p:txBody>
      </p:sp>
    </p:spTree>
    <p:extLst>
      <p:ext uri="{BB962C8B-B14F-4D97-AF65-F5344CB8AC3E}">
        <p14:creationId xmlns:p14="http://schemas.microsoft.com/office/powerpoint/2010/main" val="382266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EE58C-EB4E-D64C-B505-2269F46A4BCE}"/>
              </a:ext>
            </a:extLst>
          </p:cNvPr>
          <p:cNvSpPr>
            <a:spLocks noGrp="1"/>
          </p:cNvSpPr>
          <p:nvPr>
            <p:ph type="title"/>
          </p:nvPr>
        </p:nvSpPr>
        <p:spPr/>
        <p:txBody>
          <a:bodyPr/>
          <a:lstStyle/>
          <a:p>
            <a:r>
              <a:rPr lang="en-US" b="1" dirty="0"/>
              <a:t>symptoms</a:t>
            </a:r>
          </a:p>
        </p:txBody>
      </p:sp>
      <p:sp>
        <p:nvSpPr>
          <p:cNvPr id="5" name="Content Placeholder 4">
            <a:extLst>
              <a:ext uri="{FF2B5EF4-FFF2-40B4-BE49-F238E27FC236}">
                <a16:creationId xmlns:a16="http://schemas.microsoft.com/office/drawing/2014/main" id="{59F4226C-E56F-7749-954D-5816FD274ADA}"/>
              </a:ext>
            </a:extLst>
          </p:cNvPr>
          <p:cNvSpPr>
            <a:spLocks noGrp="1"/>
          </p:cNvSpPr>
          <p:nvPr>
            <p:ph idx="1"/>
          </p:nvPr>
        </p:nvSpPr>
        <p:spPr/>
        <p:txBody>
          <a:bodyPr>
            <a:normAutofit fontScale="85000" lnSpcReduction="20000"/>
          </a:bodyPr>
          <a:lstStyle/>
          <a:p>
            <a:r>
              <a:rPr lang="en-IE" dirty="0"/>
              <a:t>Shortness of breath with activity or when lying down</a:t>
            </a:r>
          </a:p>
          <a:p>
            <a:r>
              <a:rPr lang="en-IE" dirty="0"/>
              <a:t>Fatigue and weakness</a:t>
            </a:r>
          </a:p>
          <a:p>
            <a:r>
              <a:rPr lang="en-IE" dirty="0"/>
              <a:t>Swelling in the legs, ankles and feet</a:t>
            </a:r>
          </a:p>
          <a:p>
            <a:r>
              <a:rPr lang="en-IE" dirty="0"/>
              <a:t>Rapid or irregular heartbeat</a:t>
            </a:r>
          </a:p>
          <a:p>
            <a:r>
              <a:rPr lang="en-IE" dirty="0"/>
              <a:t>Reduced ability to exercise</a:t>
            </a:r>
          </a:p>
          <a:p>
            <a:r>
              <a:rPr lang="en-IE" dirty="0"/>
              <a:t>Persistent cough or wheezing with white or pink blood-tinged mucus</a:t>
            </a:r>
          </a:p>
          <a:p>
            <a:r>
              <a:rPr lang="en-IE" dirty="0"/>
              <a:t>Swelling of the belly area (abdomen)</a:t>
            </a:r>
          </a:p>
          <a:p>
            <a:r>
              <a:rPr lang="en-IE" dirty="0"/>
              <a:t>Very rapid weight gain from fluid </a:t>
            </a:r>
            <a:r>
              <a:rPr lang="en-IE" dirty="0" err="1"/>
              <a:t>buildup</a:t>
            </a:r>
            <a:endParaRPr lang="en-IE" dirty="0"/>
          </a:p>
          <a:p>
            <a:r>
              <a:rPr lang="en-IE" dirty="0"/>
              <a:t>Nausea and lack of appetite</a:t>
            </a:r>
          </a:p>
          <a:p>
            <a:r>
              <a:rPr lang="en-IE" dirty="0"/>
              <a:t>Difficulty concentrating or decreased alertness</a:t>
            </a:r>
          </a:p>
          <a:p>
            <a:r>
              <a:rPr lang="en-IE" dirty="0"/>
              <a:t>Chest pain if heart failure is caused by a heart attack</a:t>
            </a:r>
          </a:p>
          <a:p>
            <a:endParaRPr lang="en-US" dirty="0"/>
          </a:p>
        </p:txBody>
      </p:sp>
    </p:spTree>
    <p:extLst>
      <p:ext uri="{BB962C8B-B14F-4D97-AF65-F5344CB8AC3E}">
        <p14:creationId xmlns:p14="http://schemas.microsoft.com/office/powerpoint/2010/main" val="1331675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254F-E0D1-CB40-A9A4-9950EEFAEDF9}"/>
              </a:ext>
            </a:extLst>
          </p:cNvPr>
          <p:cNvSpPr>
            <a:spLocks noGrp="1"/>
          </p:cNvSpPr>
          <p:nvPr>
            <p:ph type="title"/>
          </p:nvPr>
        </p:nvSpPr>
        <p:spPr/>
        <p:txBody>
          <a:bodyPr/>
          <a:lstStyle/>
          <a:p>
            <a:r>
              <a:rPr lang="en-US" dirty="0" err="1"/>
              <a:t>Diagniosis</a:t>
            </a:r>
            <a:r>
              <a:rPr lang="en-US" dirty="0"/>
              <a:t> : Clinical assessment</a:t>
            </a:r>
          </a:p>
        </p:txBody>
      </p:sp>
      <p:sp>
        <p:nvSpPr>
          <p:cNvPr id="3" name="Content Placeholder 2">
            <a:extLst>
              <a:ext uri="{FF2B5EF4-FFF2-40B4-BE49-F238E27FC236}">
                <a16:creationId xmlns:a16="http://schemas.microsoft.com/office/drawing/2014/main" id="{1F337D38-9FCC-4443-8C78-2F28DF6FD22A}"/>
              </a:ext>
            </a:extLst>
          </p:cNvPr>
          <p:cNvSpPr>
            <a:spLocks noGrp="1"/>
          </p:cNvSpPr>
          <p:nvPr>
            <p:ph idx="1"/>
          </p:nvPr>
        </p:nvSpPr>
        <p:spPr/>
        <p:txBody>
          <a:bodyPr/>
          <a:lstStyle/>
          <a:p>
            <a:r>
              <a:rPr lang="en-IE" dirty="0"/>
              <a:t>careful medical history, </a:t>
            </a:r>
          </a:p>
          <a:p>
            <a:r>
              <a:rPr lang="en-IE" dirty="0"/>
              <a:t>review of symptoms and risk factors </a:t>
            </a:r>
          </a:p>
          <a:p>
            <a:r>
              <a:rPr lang="en-IE" dirty="0"/>
              <a:t>examination </a:t>
            </a:r>
          </a:p>
          <a:p>
            <a:pPr lvl="1"/>
            <a:r>
              <a:rPr lang="en-IE" dirty="0"/>
              <a:t>listen to your lungs for signs of fluid build up (lung congestion)</a:t>
            </a:r>
          </a:p>
          <a:p>
            <a:pPr lvl="1"/>
            <a:r>
              <a:rPr lang="en-IE" dirty="0"/>
              <a:t>assess the size of the heart (by locating the apex beat) </a:t>
            </a:r>
          </a:p>
          <a:p>
            <a:pPr lvl="1"/>
            <a:r>
              <a:rPr lang="en-IE" dirty="0"/>
              <a:t>listen to your heart for murmurs that may suggest heart failure and for rhythm abnormalities. </a:t>
            </a:r>
          </a:p>
          <a:p>
            <a:pPr lvl="1"/>
            <a:r>
              <a:rPr lang="en-IE" dirty="0"/>
              <a:t>examine the veins in your neck and check for fluid </a:t>
            </a:r>
            <a:r>
              <a:rPr lang="en-IE" dirty="0" err="1"/>
              <a:t>buildup</a:t>
            </a:r>
            <a:r>
              <a:rPr lang="en-IE" dirty="0"/>
              <a:t> in your abdomen and legs.</a:t>
            </a:r>
          </a:p>
          <a:p>
            <a:endParaRPr lang="en-US" dirty="0"/>
          </a:p>
        </p:txBody>
      </p:sp>
    </p:spTree>
    <p:extLst>
      <p:ext uri="{BB962C8B-B14F-4D97-AF65-F5344CB8AC3E}">
        <p14:creationId xmlns:p14="http://schemas.microsoft.com/office/powerpoint/2010/main" val="256658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B2E0-56F2-F542-873D-C9E2A53E679D}"/>
              </a:ext>
            </a:extLst>
          </p:cNvPr>
          <p:cNvSpPr>
            <a:spLocks noGrp="1"/>
          </p:cNvSpPr>
          <p:nvPr>
            <p:ph type="title"/>
          </p:nvPr>
        </p:nvSpPr>
        <p:spPr/>
        <p:txBody>
          <a:bodyPr/>
          <a:lstStyle/>
          <a:p>
            <a:r>
              <a:rPr lang="en-US" b="1" dirty="0"/>
              <a:t>tests</a:t>
            </a:r>
          </a:p>
        </p:txBody>
      </p:sp>
      <p:sp>
        <p:nvSpPr>
          <p:cNvPr id="3" name="Content Placeholder 2">
            <a:extLst>
              <a:ext uri="{FF2B5EF4-FFF2-40B4-BE49-F238E27FC236}">
                <a16:creationId xmlns:a16="http://schemas.microsoft.com/office/drawing/2014/main" id="{764E76D6-2663-174A-A557-39DE42FD3CC6}"/>
              </a:ext>
            </a:extLst>
          </p:cNvPr>
          <p:cNvSpPr>
            <a:spLocks noGrp="1"/>
          </p:cNvSpPr>
          <p:nvPr>
            <p:ph idx="1"/>
          </p:nvPr>
        </p:nvSpPr>
        <p:spPr/>
        <p:txBody>
          <a:bodyPr>
            <a:normAutofit lnSpcReduction="10000"/>
          </a:bodyPr>
          <a:lstStyle/>
          <a:p>
            <a:r>
              <a:rPr lang="en-IE" dirty="0"/>
              <a:t>Blood tests. </a:t>
            </a:r>
          </a:p>
          <a:p>
            <a:r>
              <a:rPr lang="en-IE" dirty="0"/>
              <a:t>Chest X-ray. .</a:t>
            </a:r>
          </a:p>
          <a:p>
            <a:r>
              <a:rPr lang="en-IE" dirty="0"/>
              <a:t>Electrocardiogram (ECG). .</a:t>
            </a:r>
          </a:p>
          <a:p>
            <a:r>
              <a:rPr lang="en-IE" dirty="0"/>
              <a:t>Echocardiogram. .</a:t>
            </a:r>
          </a:p>
          <a:p>
            <a:r>
              <a:rPr lang="en-IE" dirty="0"/>
              <a:t>Stress test. .</a:t>
            </a:r>
          </a:p>
          <a:p>
            <a:r>
              <a:rPr lang="en-IE" dirty="0"/>
              <a:t>Cardiac computerized tomography (CT) scan. .</a:t>
            </a:r>
          </a:p>
          <a:p>
            <a:r>
              <a:rPr lang="en-IE" dirty="0"/>
              <a:t>Magnetic resonance imaging (MRI). </a:t>
            </a:r>
          </a:p>
          <a:p>
            <a:r>
              <a:rPr lang="en-IE" dirty="0"/>
              <a:t>Coronary angiogram. </a:t>
            </a:r>
          </a:p>
          <a:p>
            <a:r>
              <a:rPr lang="en-IE" dirty="0"/>
              <a:t>Myocardial biopsy. </a:t>
            </a:r>
            <a:endParaRPr lang="en-US" dirty="0"/>
          </a:p>
        </p:txBody>
      </p:sp>
    </p:spTree>
    <p:extLst>
      <p:ext uri="{BB962C8B-B14F-4D97-AF65-F5344CB8AC3E}">
        <p14:creationId xmlns:p14="http://schemas.microsoft.com/office/powerpoint/2010/main" val="319655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520-84D8-F845-8150-7641BD343486}"/>
              </a:ext>
            </a:extLst>
          </p:cNvPr>
          <p:cNvSpPr>
            <a:spLocks noGrp="1"/>
          </p:cNvSpPr>
          <p:nvPr>
            <p:ph type="title"/>
          </p:nvPr>
        </p:nvSpPr>
        <p:spPr/>
        <p:txBody>
          <a:bodyPr/>
          <a:lstStyle/>
          <a:p>
            <a:r>
              <a:rPr lang="en-US" b="1" dirty="0"/>
              <a:t>Complications of heart failure</a:t>
            </a:r>
          </a:p>
        </p:txBody>
      </p:sp>
      <p:sp>
        <p:nvSpPr>
          <p:cNvPr id="3" name="Content Placeholder 2">
            <a:extLst>
              <a:ext uri="{FF2B5EF4-FFF2-40B4-BE49-F238E27FC236}">
                <a16:creationId xmlns:a16="http://schemas.microsoft.com/office/drawing/2014/main" id="{A5355782-8818-7841-95D6-6C7FD5F0B0E2}"/>
              </a:ext>
            </a:extLst>
          </p:cNvPr>
          <p:cNvSpPr>
            <a:spLocks noGrp="1"/>
          </p:cNvSpPr>
          <p:nvPr>
            <p:ph idx="1"/>
          </p:nvPr>
        </p:nvSpPr>
        <p:spPr/>
        <p:txBody>
          <a:bodyPr>
            <a:normAutofit fontScale="92500" lnSpcReduction="10000"/>
          </a:bodyPr>
          <a:lstStyle/>
          <a:p>
            <a:r>
              <a:rPr lang="en-IE" b="1" dirty="0"/>
              <a:t>Kidney damage or failure.</a:t>
            </a:r>
            <a:r>
              <a:rPr lang="en-IE" dirty="0"/>
              <a:t> Heart failure can reduce the blood flow to your kidneys, which can eventually cause kidney failure if left untreated. Kidney damage from heart failure can require dialysis for treatment.</a:t>
            </a:r>
          </a:p>
          <a:p>
            <a:r>
              <a:rPr lang="en-IE" b="1" dirty="0"/>
              <a:t>Heart valve problems.</a:t>
            </a:r>
            <a:r>
              <a:rPr lang="en-IE" dirty="0"/>
              <a:t> The valves of the heart, which keep blood flowing in the right direction, may not work properly if your heart is enlarged or if the pressure in your heart is very high due to heart failure.</a:t>
            </a:r>
          </a:p>
          <a:p>
            <a:r>
              <a:rPr lang="en-IE" b="1" dirty="0"/>
              <a:t>Heart rhythm problems.</a:t>
            </a:r>
            <a:r>
              <a:rPr lang="en-IE" dirty="0"/>
              <a:t> Heart rhythm problems may lead to or increase your risk of heart failure.</a:t>
            </a:r>
          </a:p>
          <a:p>
            <a:r>
              <a:rPr lang="en-IE" b="1" dirty="0"/>
              <a:t>Liver damage.</a:t>
            </a:r>
            <a:r>
              <a:rPr lang="en-IE" dirty="0"/>
              <a:t> Heart failure can cause fluid </a:t>
            </a:r>
            <a:r>
              <a:rPr lang="en-IE" dirty="0" err="1"/>
              <a:t>buildup</a:t>
            </a:r>
            <a:r>
              <a:rPr lang="en-IE" dirty="0"/>
              <a:t> that puts too much pressure on the liver. This fluid backup can lead to scarring, which makes it more difficult for your liver to work properly.</a:t>
            </a:r>
          </a:p>
          <a:p>
            <a:endParaRPr lang="en-US" dirty="0"/>
          </a:p>
        </p:txBody>
      </p:sp>
    </p:spTree>
    <p:extLst>
      <p:ext uri="{BB962C8B-B14F-4D97-AF65-F5344CB8AC3E}">
        <p14:creationId xmlns:p14="http://schemas.microsoft.com/office/powerpoint/2010/main" val="616700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2AF4E5-1494-9146-9845-B28C2F88D7CB}"/>
              </a:ext>
            </a:extLst>
          </p:cNvPr>
          <p:cNvPicPr>
            <a:picLocks noChangeAspect="1"/>
          </p:cNvPicPr>
          <p:nvPr/>
        </p:nvPicPr>
        <p:blipFill>
          <a:blip r:embed="rId2"/>
          <a:stretch>
            <a:fillRect/>
          </a:stretch>
        </p:blipFill>
        <p:spPr>
          <a:xfrm>
            <a:off x="3905250" y="1200150"/>
            <a:ext cx="4381500" cy="4457700"/>
          </a:xfrm>
          <a:prstGeom prst="rect">
            <a:avLst/>
          </a:prstGeom>
        </p:spPr>
      </p:pic>
    </p:spTree>
    <p:extLst>
      <p:ext uri="{BB962C8B-B14F-4D97-AF65-F5344CB8AC3E}">
        <p14:creationId xmlns:p14="http://schemas.microsoft.com/office/powerpoint/2010/main" val="1639483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A800-B962-2E45-AF8F-515DD37C1868}"/>
              </a:ext>
            </a:extLst>
          </p:cNvPr>
          <p:cNvSpPr>
            <a:spLocks noGrp="1"/>
          </p:cNvSpPr>
          <p:nvPr>
            <p:ph type="title"/>
          </p:nvPr>
        </p:nvSpPr>
        <p:spPr/>
        <p:txBody>
          <a:bodyPr/>
          <a:lstStyle/>
          <a:p>
            <a:r>
              <a:rPr lang="en-US" b="1" dirty="0"/>
              <a:t>Screening for heart failure</a:t>
            </a:r>
          </a:p>
        </p:txBody>
      </p:sp>
      <p:sp>
        <p:nvSpPr>
          <p:cNvPr id="3" name="Content Placeholder 2">
            <a:extLst>
              <a:ext uri="{FF2B5EF4-FFF2-40B4-BE49-F238E27FC236}">
                <a16:creationId xmlns:a16="http://schemas.microsoft.com/office/drawing/2014/main" id="{FB770783-0AF9-0349-A13D-B18B9C9B3847}"/>
              </a:ext>
            </a:extLst>
          </p:cNvPr>
          <p:cNvSpPr>
            <a:spLocks noGrp="1"/>
          </p:cNvSpPr>
          <p:nvPr>
            <p:ph idx="1"/>
          </p:nvPr>
        </p:nvSpPr>
        <p:spPr/>
        <p:txBody>
          <a:bodyPr>
            <a:normAutofit/>
          </a:bodyPr>
          <a:lstStyle/>
          <a:p>
            <a:pPr marL="0" indent="0" fontAlgn="base">
              <a:buNone/>
            </a:pPr>
            <a:r>
              <a:rPr lang="en-IE" dirty="0"/>
              <a:t>Screening blood tests:  </a:t>
            </a:r>
          </a:p>
          <a:p>
            <a:pPr lvl="1" fontAlgn="base"/>
            <a:r>
              <a:rPr lang="en-IE" sz="2200" dirty="0"/>
              <a:t>BNP</a:t>
            </a:r>
          </a:p>
          <a:p>
            <a:pPr lvl="1" fontAlgn="base"/>
            <a:r>
              <a:rPr lang="en-IE" sz="2200" dirty="0"/>
              <a:t>Lipids</a:t>
            </a:r>
          </a:p>
          <a:p>
            <a:pPr lvl="1" fontAlgn="base"/>
            <a:r>
              <a:rPr lang="en-IE" sz="2200" dirty="0"/>
              <a:t>Inflammatory markers (CRP)</a:t>
            </a:r>
          </a:p>
          <a:p>
            <a:pPr marL="0" indent="0" fontAlgn="base">
              <a:buNone/>
            </a:pPr>
            <a:endParaRPr lang="en-IE" dirty="0"/>
          </a:p>
          <a:p>
            <a:pPr marL="0" indent="0" fontAlgn="base">
              <a:buNone/>
            </a:pPr>
            <a:r>
              <a:rPr lang="en-US" dirty="0"/>
              <a:t>Reasons for getting echo</a:t>
            </a:r>
            <a:endParaRPr lang="en-IE" dirty="0"/>
          </a:p>
          <a:p>
            <a:pPr lvl="1" fontAlgn="base"/>
            <a:r>
              <a:rPr lang="en-IE" sz="2000" dirty="0"/>
              <a:t>Strong family history of cardiomyopathy </a:t>
            </a:r>
          </a:p>
          <a:p>
            <a:pPr lvl="1" fontAlgn="base"/>
            <a:r>
              <a:rPr lang="en-IE" sz="2000" dirty="0"/>
              <a:t>Long-term high blood pressure</a:t>
            </a:r>
          </a:p>
          <a:p>
            <a:pPr lvl="1" fontAlgn="base"/>
            <a:r>
              <a:rPr lang="en-IE" sz="2000" dirty="0"/>
              <a:t>Previous heart attack </a:t>
            </a:r>
          </a:p>
          <a:p>
            <a:pPr lvl="1" fontAlgn="base"/>
            <a:r>
              <a:rPr lang="en-IE" sz="2000" dirty="0"/>
              <a:t>Use of medicines that are toxic to the heart, such as chemotherapy  for cancer</a:t>
            </a:r>
          </a:p>
          <a:p>
            <a:endParaRPr lang="en-US" dirty="0"/>
          </a:p>
        </p:txBody>
      </p:sp>
    </p:spTree>
    <p:extLst>
      <p:ext uri="{BB962C8B-B14F-4D97-AF65-F5344CB8AC3E}">
        <p14:creationId xmlns:p14="http://schemas.microsoft.com/office/powerpoint/2010/main" val="226598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F75B-E1B7-724D-B6D9-03E4548531C1}"/>
              </a:ext>
            </a:extLst>
          </p:cNvPr>
          <p:cNvSpPr>
            <a:spLocks noGrp="1"/>
          </p:cNvSpPr>
          <p:nvPr>
            <p:ph type="title"/>
          </p:nvPr>
        </p:nvSpPr>
        <p:spPr/>
        <p:txBody>
          <a:bodyPr/>
          <a:lstStyle/>
          <a:p>
            <a:r>
              <a:rPr lang="en-US" b="1" dirty="0"/>
              <a:t>prevention</a:t>
            </a:r>
          </a:p>
        </p:txBody>
      </p:sp>
      <p:sp>
        <p:nvSpPr>
          <p:cNvPr id="3" name="Content Placeholder 2">
            <a:extLst>
              <a:ext uri="{FF2B5EF4-FFF2-40B4-BE49-F238E27FC236}">
                <a16:creationId xmlns:a16="http://schemas.microsoft.com/office/drawing/2014/main" id="{398E9EBF-DC4F-8641-9F7D-37FDB7C4589D}"/>
              </a:ext>
            </a:extLst>
          </p:cNvPr>
          <p:cNvSpPr>
            <a:spLocks noGrp="1"/>
          </p:cNvSpPr>
          <p:nvPr>
            <p:ph idx="1"/>
          </p:nvPr>
        </p:nvSpPr>
        <p:spPr/>
        <p:txBody>
          <a:bodyPr/>
          <a:lstStyle/>
          <a:p>
            <a:r>
              <a:rPr lang="en-IE" dirty="0"/>
              <a:t>Not smoking</a:t>
            </a:r>
          </a:p>
          <a:p>
            <a:r>
              <a:rPr lang="en-IE" dirty="0"/>
              <a:t>Controlling certain conditions, such as high blood pressure and diabetes</a:t>
            </a:r>
          </a:p>
          <a:p>
            <a:r>
              <a:rPr lang="en-IE" dirty="0"/>
              <a:t>Staying physically active</a:t>
            </a:r>
          </a:p>
          <a:p>
            <a:r>
              <a:rPr lang="en-IE" dirty="0"/>
              <a:t>Eating healthy foods</a:t>
            </a:r>
          </a:p>
          <a:p>
            <a:r>
              <a:rPr lang="en-IE" dirty="0"/>
              <a:t>Maintaining a healthy weight</a:t>
            </a:r>
          </a:p>
          <a:p>
            <a:r>
              <a:rPr lang="en-IE" dirty="0"/>
              <a:t>Reducing and managing stress</a:t>
            </a:r>
          </a:p>
          <a:p>
            <a:endParaRPr lang="en-US" dirty="0"/>
          </a:p>
        </p:txBody>
      </p:sp>
    </p:spTree>
    <p:extLst>
      <p:ext uri="{BB962C8B-B14F-4D97-AF65-F5344CB8AC3E}">
        <p14:creationId xmlns:p14="http://schemas.microsoft.com/office/powerpoint/2010/main" val="220234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8630D-CFEF-C747-9829-51C8395E2FFE}"/>
              </a:ext>
            </a:extLst>
          </p:cNvPr>
          <p:cNvSpPr>
            <a:spLocks noGrp="1"/>
          </p:cNvSpPr>
          <p:nvPr>
            <p:ph type="title"/>
          </p:nvPr>
        </p:nvSpPr>
        <p:spPr/>
        <p:txBody>
          <a:bodyPr/>
          <a:lstStyle/>
          <a:p>
            <a:r>
              <a:rPr lang="en-US" b="1" dirty="0"/>
              <a:t>Treatment</a:t>
            </a:r>
          </a:p>
        </p:txBody>
      </p:sp>
      <p:sp>
        <p:nvSpPr>
          <p:cNvPr id="3" name="Content Placeholder 2">
            <a:extLst>
              <a:ext uri="{FF2B5EF4-FFF2-40B4-BE49-F238E27FC236}">
                <a16:creationId xmlns:a16="http://schemas.microsoft.com/office/drawing/2014/main" id="{52FFF8BE-6F59-6E42-ADE0-FE2894DE95D3}"/>
              </a:ext>
            </a:extLst>
          </p:cNvPr>
          <p:cNvSpPr>
            <a:spLocks noGrp="1"/>
          </p:cNvSpPr>
          <p:nvPr>
            <p:ph idx="1"/>
          </p:nvPr>
        </p:nvSpPr>
        <p:spPr/>
        <p:txBody>
          <a:bodyPr/>
          <a:lstStyle/>
          <a:p>
            <a:r>
              <a:rPr lang="en-US" dirty="0"/>
              <a:t>Lifestyle. (exercise / nutrition / stress management/ alcohol / rec drugs)</a:t>
            </a:r>
          </a:p>
          <a:p>
            <a:r>
              <a:rPr lang="en-US" dirty="0"/>
              <a:t>Treat underlying conditions (medication / surgery)</a:t>
            </a:r>
          </a:p>
          <a:p>
            <a:r>
              <a:rPr lang="en-US" dirty="0"/>
              <a:t>Specific medication for the heart failure</a:t>
            </a:r>
          </a:p>
          <a:p>
            <a:r>
              <a:rPr lang="en-US" dirty="0"/>
              <a:t>Self- monitoring of symptoms, daily weight with advanced HF</a:t>
            </a:r>
          </a:p>
          <a:p>
            <a:r>
              <a:rPr lang="en-US" dirty="0"/>
              <a:t>Heart devices (defib / pacemaker / pump assistance devices)</a:t>
            </a:r>
          </a:p>
          <a:p>
            <a:r>
              <a:rPr lang="en-US" dirty="0"/>
              <a:t>Heart transplant</a:t>
            </a:r>
          </a:p>
        </p:txBody>
      </p:sp>
    </p:spTree>
    <p:extLst>
      <p:ext uri="{BB962C8B-B14F-4D97-AF65-F5344CB8AC3E}">
        <p14:creationId xmlns:p14="http://schemas.microsoft.com/office/powerpoint/2010/main" val="36750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225D-1CC7-F94D-B0EE-AA256CA617F1}"/>
              </a:ext>
            </a:extLst>
          </p:cNvPr>
          <p:cNvSpPr>
            <a:spLocks noGrp="1"/>
          </p:cNvSpPr>
          <p:nvPr>
            <p:ph type="title"/>
          </p:nvPr>
        </p:nvSpPr>
        <p:spPr/>
        <p:txBody>
          <a:bodyPr/>
          <a:lstStyle/>
          <a:p>
            <a:r>
              <a:rPr lang="en-US" b="1" dirty="0"/>
              <a:t>FACES:  the 5 early warning signs (Harvard)</a:t>
            </a:r>
          </a:p>
        </p:txBody>
      </p:sp>
      <p:sp>
        <p:nvSpPr>
          <p:cNvPr id="3" name="Content Placeholder 2">
            <a:extLst>
              <a:ext uri="{FF2B5EF4-FFF2-40B4-BE49-F238E27FC236}">
                <a16:creationId xmlns:a16="http://schemas.microsoft.com/office/drawing/2014/main" id="{63FD424A-6288-A74F-BA65-9DC74C86C3B5}"/>
              </a:ext>
            </a:extLst>
          </p:cNvPr>
          <p:cNvSpPr>
            <a:spLocks noGrp="1"/>
          </p:cNvSpPr>
          <p:nvPr>
            <p:ph idx="1"/>
          </p:nvPr>
        </p:nvSpPr>
        <p:spPr/>
        <p:txBody>
          <a:bodyPr>
            <a:normAutofit/>
          </a:bodyPr>
          <a:lstStyle/>
          <a:p>
            <a:r>
              <a:rPr lang="en-IE" b="1" dirty="0"/>
              <a:t>F = Fatigue. </a:t>
            </a:r>
            <a:endParaRPr lang="en-IE" dirty="0"/>
          </a:p>
          <a:p>
            <a:r>
              <a:rPr lang="en-IE" b="1" dirty="0"/>
              <a:t>A = Activity limitation. </a:t>
            </a:r>
            <a:r>
              <a:rPr lang="en-IE" dirty="0"/>
              <a:t>.</a:t>
            </a:r>
          </a:p>
          <a:p>
            <a:r>
              <a:rPr lang="en-IE" b="1" dirty="0"/>
              <a:t>C = Congestion. </a:t>
            </a:r>
            <a:r>
              <a:rPr lang="en-IE" dirty="0"/>
              <a:t> coughing, wheezing, and breathing difficulty.</a:t>
            </a:r>
          </a:p>
          <a:p>
            <a:r>
              <a:rPr lang="en-IE" b="1" dirty="0"/>
              <a:t>E = </a:t>
            </a:r>
            <a:r>
              <a:rPr lang="en-IE" b="1" dirty="0" err="1"/>
              <a:t>Edema</a:t>
            </a:r>
            <a:r>
              <a:rPr lang="en-IE" b="1" dirty="0"/>
              <a:t> or ankle swelling. </a:t>
            </a:r>
          </a:p>
          <a:p>
            <a:r>
              <a:rPr lang="en-IE" b="1" dirty="0"/>
              <a:t>S = Shortness of breath. </a:t>
            </a:r>
            <a:endParaRPr lang="en-US" dirty="0"/>
          </a:p>
        </p:txBody>
      </p:sp>
    </p:spTree>
    <p:extLst>
      <p:ext uri="{BB962C8B-B14F-4D97-AF65-F5344CB8AC3E}">
        <p14:creationId xmlns:p14="http://schemas.microsoft.com/office/powerpoint/2010/main" val="159284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FE3FB-C804-1E4C-9A54-005757ED35D5}"/>
              </a:ext>
            </a:extLst>
          </p:cNvPr>
          <p:cNvSpPr>
            <a:spLocks noGrp="1"/>
          </p:cNvSpPr>
          <p:nvPr>
            <p:ph type="title"/>
          </p:nvPr>
        </p:nvSpPr>
        <p:spPr/>
        <p:txBody>
          <a:bodyPr/>
          <a:lstStyle/>
          <a:p>
            <a:r>
              <a:rPr lang="en-US" b="1" dirty="0"/>
              <a:t>Predictors of recovery</a:t>
            </a:r>
          </a:p>
        </p:txBody>
      </p:sp>
      <p:sp>
        <p:nvSpPr>
          <p:cNvPr id="3" name="Content Placeholder 2">
            <a:extLst>
              <a:ext uri="{FF2B5EF4-FFF2-40B4-BE49-F238E27FC236}">
                <a16:creationId xmlns:a16="http://schemas.microsoft.com/office/drawing/2014/main" id="{F17DA2C7-2151-0241-8392-FC946C91B169}"/>
              </a:ext>
            </a:extLst>
          </p:cNvPr>
          <p:cNvSpPr>
            <a:spLocks noGrp="1"/>
          </p:cNvSpPr>
          <p:nvPr>
            <p:ph idx="1"/>
          </p:nvPr>
        </p:nvSpPr>
        <p:spPr/>
        <p:txBody>
          <a:bodyPr/>
          <a:lstStyle/>
          <a:p>
            <a:pPr marL="0" indent="0">
              <a:buNone/>
            </a:pPr>
            <a:endParaRPr lang="en-US" dirty="0"/>
          </a:p>
          <a:p>
            <a:r>
              <a:rPr lang="en-IE" dirty="0"/>
              <a:t>younger age</a:t>
            </a:r>
          </a:p>
          <a:p>
            <a:r>
              <a:rPr lang="en-IE" dirty="0"/>
              <a:t>female</a:t>
            </a:r>
          </a:p>
          <a:p>
            <a:r>
              <a:rPr lang="en-IE" dirty="0"/>
              <a:t>some specific causes</a:t>
            </a:r>
          </a:p>
          <a:p>
            <a:pPr lvl="1">
              <a:buFont typeface="Courier New" panose="02070309020205020404" pitchFamily="49" charset="0"/>
              <a:buChar char="o"/>
            </a:pPr>
            <a:r>
              <a:rPr lang="en-IE" dirty="0"/>
              <a:t>hypertension</a:t>
            </a:r>
          </a:p>
          <a:p>
            <a:pPr lvl="1">
              <a:buFont typeface="Courier New" panose="02070309020205020404" pitchFamily="49" charset="0"/>
              <a:buChar char="o"/>
            </a:pPr>
            <a:r>
              <a:rPr lang="en-IE" dirty="0"/>
              <a:t>atrial fibrillation</a:t>
            </a:r>
          </a:p>
          <a:p>
            <a:pPr lvl="1">
              <a:buFont typeface="Courier New" panose="02070309020205020404" pitchFamily="49" charset="0"/>
              <a:buChar char="o"/>
            </a:pPr>
            <a:r>
              <a:rPr lang="en-IE" dirty="0"/>
              <a:t>cancer</a:t>
            </a:r>
            <a:endParaRPr lang="en-US" dirty="0"/>
          </a:p>
        </p:txBody>
      </p:sp>
    </p:spTree>
    <p:extLst>
      <p:ext uri="{BB962C8B-B14F-4D97-AF65-F5344CB8AC3E}">
        <p14:creationId xmlns:p14="http://schemas.microsoft.com/office/powerpoint/2010/main" val="202134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EDD41-09C3-F74C-A367-40944256315B}"/>
              </a:ext>
            </a:extLst>
          </p:cNvPr>
          <p:cNvPicPr>
            <a:picLocks noChangeAspect="1"/>
          </p:cNvPicPr>
          <p:nvPr/>
        </p:nvPicPr>
        <p:blipFill>
          <a:blip r:embed="rId2"/>
          <a:stretch>
            <a:fillRect/>
          </a:stretch>
        </p:blipFill>
        <p:spPr>
          <a:xfrm>
            <a:off x="1075718" y="296768"/>
            <a:ext cx="7598385" cy="4654361"/>
          </a:xfrm>
          <a:prstGeom prst="rect">
            <a:avLst/>
          </a:prstGeom>
        </p:spPr>
      </p:pic>
      <p:sp>
        <p:nvSpPr>
          <p:cNvPr id="6" name="TextBox 5">
            <a:extLst>
              <a:ext uri="{FF2B5EF4-FFF2-40B4-BE49-F238E27FC236}">
                <a16:creationId xmlns:a16="http://schemas.microsoft.com/office/drawing/2014/main" id="{CC4D727E-0191-604D-AD9F-DE4D1DAC97E5}"/>
              </a:ext>
            </a:extLst>
          </p:cNvPr>
          <p:cNvSpPr txBox="1"/>
          <p:nvPr/>
        </p:nvSpPr>
        <p:spPr>
          <a:xfrm>
            <a:off x="9075057" y="2134955"/>
            <a:ext cx="1121229" cy="877163"/>
          </a:xfrm>
          <a:prstGeom prst="rect">
            <a:avLst/>
          </a:prstGeom>
          <a:noFill/>
        </p:spPr>
        <p:txBody>
          <a:bodyPr wrap="square" rtlCol="0">
            <a:spAutoFit/>
          </a:bodyPr>
          <a:lstStyle/>
          <a:p>
            <a:r>
              <a:rPr lang="en-US" sz="1700" dirty="0"/>
              <a:t>5 </a:t>
            </a:r>
          </a:p>
          <a:p>
            <a:endParaRPr lang="en-US" sz="1700" dirty="0"/>
          </a:p>
          <a:p>
            <a:r>
              <a:rPr lang="en-US" sz="1700" dirty="0"/>
              <a:t>5 </a:t>
            </a:r>
          </a:p>
        </p:txBody>
      </p:sp>
      <p:sp>
        <p:nvSpPr>
          <p:cNvPr id="7" name="TextBox 6">
            <a:extLst>
              <a:ext uri="{FF2B5EF4-FFF2-40B4-BE49-F238E27FC236}">
                <a16:creationId xmlns:a16="http://schemas.microsoft.com/office/drawing/2014/main" id="{071B76E2-78AD-C64F-B178-7C12ED9F1D19}"/>
              </a:ext>
            </a:extLst>
          </p:cNvPr>
          <p:cNvSpPr txBox="1"/>
          <p:nvPr/>
        </p:nvSpPr>
        <p:spPr>
          <a:xfrm>
            <a:off x="8725960" y="793649"/>
            <a:ext cx="2264228" cy="646331"/>
          </a:xfrm>
          <a:prstGeom prst="rect">
            <a:avLst/>
          </a:prstGeom>
          <a:noFill/>
        </p:spPr>
        <p:txBody>
          <a:bodyPr wrap="square" rtlCol="0">
            <a:spAutoFit/>
          </a:bodyPr>
          <a:lstStyle/>
          <a:p>
            <a:r>
              <a:rPr lang="en-US" b="1" dirty="0"/>
              <a:t>Cardiac </a:t>
            </a:r>
          </a:p>
          <a:p>
            <a:r>
              <a:rPr lang="en-US" b="1" dirty="0"/>
              <a:t>output (l/min)</a:t>
            </a:r>
          </a:p>
        </p:txBody>
      </p:sp>
      <p:sp>
        <p:nvSpPr>
          <p:cNvPr id="8" name="TextBox 7">
            <a:extLst>
              <a:ext uri="{FF2B5EF4-FFF2-40B4-BE49-F238E27FC236}">
                <a16:creationId xmlns:a16="http://schemas.microsoft.com/office/drawing/2014/main" id="{27E51CA9-6D09-8C43-9490-C929A87C2DA1}"/>
              </a:ext>
            </a:extLst>
          </p:cNvPr>
          <p:cNvSpPr txBox="1"/>
          <p:nvPr/>
        </p:nvSpPr>
        <p:spPr>
          <a:xfrm>
            <a:off x="9068787" y="3908628"/>
            <a:ext cx="506183" cy="877163"/>
          </a:xfrm>
          <a:prstGeom prst="rect">
            <a:avLst/>
          </a:prstGeom>
          <a:noFill/>
        </p:spPr>
        <p:txBody>
          <a:bodyPr wrap="square" rtlCol="0">
            <a:spAutoFit/>
          </a:bodyPr>
          <a:lstStyle/>
          <a:p>
            <a:r>
              <a:rPr lang="en-US" sz="1700" dirty="0"/>
              <a:t>21</a:t>
            </a:r>
          </a:p>
          <a:p>
            <a:endParaRPr lang="en-US" sz="1700" dirty="0"/>
          </a:p>
          <a:p>
            <a:r>
              <a:rPr lang="en-US" sz="1700" dirty="0"/>
              <a:t>29</a:t>
            </a:r>
          </a:p>
        </p:txBody>
      </p:sp>
      <p:sp>
        <p:nvSpPr>
          <p:cNvPr id="9" name="TextBox 8">
            <a:extLst>
              <a:ext uri="{FF2B5EF4-FFF2-40B4-BE49-F238E27FC236}">
                <a16:creationId xmlns:a16="http://schemas.microsoft.com/office/drawing/2014/main" id="{4B4C901B-2EF1-BD42-98EE-0BDE758B6F63}"/>
              </a:ext>
            </a:extLst>
          </p:cNvPr>
          <p:cNvSpPr txBox="1"/>
          <p:nvPr/>
        </p:nvSpPr>
        <p:spPr>
          <a:xfrm>
            <a:off x="3910544" y="3891968"/>
            <a:ext cx="767441" cy="353943"/>
          </a:xfrm>
          <a:prstGeom prst="rect">
            <a:avLst/>
          </a:prstGeom>
          <a:noFill/>
        </p:spPr>
        <p:txBody>
          <a:bodyPr wrap="square" rtlCol="0">
            <a:spAutoFit/>
          </a:bodyPr>
          <a:lstStyle/>
          <a:p>
            <a:r>
              <a:rPr lang="en-US" sz="1700" dirty="0">
                <a:solidFill>
                  <a:srgbClr val="FF0000"/>
                </a:solidFill>
              </a:rPr>
              <a:t>+ 57%</a:t>
            </a:r>
          </a:p>
        </p:txBody>
      </p:sp>
      <p:sp>
        <p:nvSpPr>
          <p:cNvPr id="10" name="TextBox 9">
            <a:extLst>
              <a:ext uri="{FF2B5EF4-FFF2-40B4-BE49-F238E27FC236}">
                <a16:creationId xmlns:a16="http://schemas.microsoft.com/office/drawing/2014/main" id="{8DC43320-9D22-0342-84ED-EA124C5DE2E1}"/>
              </a:ext>
            </a:extLst>
          </p:cNvPr>
          <p:cNvSpPr txBox="1"/>
          <p:nvPr/>
        </p:nvSpPr>
        <p:spPr>
          <a:xfrm>
            <a:off x="3910544" y="4417833"/>
            <a:ext cx="745670" cy="353943"/>
          </a:xfrm>
          <a:prstGeom prst="rect">
            <a:avLst/>
          </a:prstGeom>
          <a:noFill/>
        </p:spPr>
        <p:txBody>
          <a:bodyPr wrap="square" rtlCol="0">
            <a:spAutoFit/>
          </a:bodyPr>
          <a:lstStyle/>
          <a:p>
            <a:r>
              <a:rPr lang="en-US" sz="1700" dirty="0">
                <a:solidFill>
                  <a:srgbClr val="FF0000"/>
                </a:solidFill>
              </a:rPr>
              <a:t>+ 60%</a:t>
            </a:r>
          </a:p>
        </p:txBody>
      </p:sp>
      <p:sp>
        <p:nvSpPr>
          <p:cNvPr id="11" name="TextBox 10">
            <a:extLst>
              <a:ext uri="{FF2B5EF4-FFF2-40B4-BE49-F238E27FC236}">
                <a16:creationId xmlns:a16="http://schemas.microsoft.com/office/drawing/2014/main" id="{EA28F3CA-7EEA-B344-AB2E-AC71DEC4C5D0}"/>
              </a:ext>
            </a:extLst>
          </p:cNvPr>
          <p:cNvSpPr txBox="1"/>
          <p:nvPr/>
        </p:nvSpPr>
        <p:spPr>
          <a:xfrm>
            <a:off x="6096000" y="3869149"/>
            <a:ext cx="838200" cy="353943"/>
          </a:xfrm>
          <a:prstGeom prst="rect">
            <a:avLst/>
          </a:prstGeom>
          <a:noFill/>
        </p:spPr>
        <p:txBody>
          <a:bodyPr wrap="square" rtlCol="0">
            <a:spAutoFit/>
          </a:bodyPr>
          <a:lstStyle/>
          <a:p>
            <a:r>
              <a:rPr lang="en-US" sz="1700" dirty="0">
                <a:solidFill>
                  <a:srgbClr val="FF0000"/>
                </a:solidFill>
              </a:rPr>
              <a:t>+ 170%</a:t>
            </a:r>
          </a:p>
        </p:txBody>
      </p:sp>
      <p:sp>
        <p:nvSpPr>
          <p:cNvPr id="12" name="TextBox 11">
            <a:extLst>
              <a:ext uri="{FF2B5EF4-FFF2-40B4-BE49-F238E27FC236}">
                <a16:creationId xmlns:a16="http://schemas.microsoft.com/office/drawing/2014/main" id="{73D19916-3FF3-0242-A4D4-09CAF4357C95}"/>
              </a:ext>
            </a:extLst>
          </p:cNvPr>
          <p:cNvSpPr txBox="1"/>
          <p:nvPr/>
        </p:nvSpPr>
        <p:spPr>
          <a:xfrm>
            <a:off x="6096000" y="4417833"/>
            <a:ext cx="903514" cy="353943"/>
          </a:xfrm>
          <a:prstGeom prst="rect">
            <a:avLst/>
          </a:prstGeom>
          <a:noFill/>
        </p:spPr>
        <p:txBody>
          <a:bodyPr wrap="square" rtlCol="0">
            <a:spAutoFit/>
          </a:bodyPr>
          <a:lstStyle/>
          <a:p>
            <a:r>
              <a:rPr lang="en-US" sz="1700" dirty="0">
                <a:solidFill>
                  <a:srgbClr val="FF0000"/>
                </a:solidFill>
              </a:rPr>
              <a:t>+ 260%</a:t>
            </a:r>
          </a:p>
        </p:txBody>
      </p:sp>
      <p:sp>
        <p:nvSpPr>
          <p:cNvPr id="13" name="TextBox 12">
            <a:extLst>
              <a:ext uri="{FF2B5EF4-FFF2-40B4-BE49-F238E27FC236}">
                <a16:creationId xmlns:a16="http://schemas.microsoft.com/office/drawing/2014/main" id="{0F3DAC9C-F28B-DC41-9925-C830FF4AE4FE}"/>
              </a:ext>
            </a:extLst>
          </p:cNvPr>
          <p:cNvSpPr txBox="1"/>
          <p:nvPr/>
        </p:nvSpPr>
        <p:spPr>
          <a:xfrm>
            <a:off x="9858074" y="3908628"/>
            <a:ext cx="1028699" cy="353943"/>
          </a:xfrm>
          <a:prstGeom prst="rect">
            <a:avLst/>
          </a:prstGeom>
          <a:noFill/>
        </p:spPr>
        <p:txBody>
          <a:bodyPr wrap="square" rtlCol="0">
            <a:spAutoFit/>
          </a:bodyPr>
          <a:lstStyle/>
          <a:p>
            <a:r>
              <a:rPr lang="en-US" sz="1700" dirty="0">
                <a:solidFill>
                  <a:srgbClr val="FF0000"/>
                </a:solidFill>
              </a:rPr>
              <a:t>+ 320%</a:t>
            </a:r>
          </a:p>
        </p:txBody>
      </p:sp>
      <p:sp>
        <p:nvSpPr>
          <p:cNvPr id="14" name="TextBox 13">
            <a:extLst>
              <a:ext uri="{FF2B5EF4-FFF2-40B4-BE49-F238E27FC236}">
                <a16:creationId xmlns:a16="http://schemas.microsoft.com/office/drawing/2014/main" id="{92CC4781-3B18-A244-9BBF-B683DB21D367}"/>
              </a:ext>
            </a:extLst>
          </p:cNvPr>
          <p:cNvSpPr txBox="1"/>
          <p:nvPr/>
        </p:nvSpPr>
        <p:spPr>
          <a:xfrm>
            <a:off x="9858073" y="4394585"/>
            <a:ext cx="1028699" cy="353943"/>
          </a:xfrm>
          <a:prstGeom prst="rect">
            <a:avLst/>
          </a:prstGeom>
          <a:noFill/>
        </p:spPr>
        <p:txBody>
          <a:bodyPr wrap="square" rtlCol="0">
            <a:spAutoFit/>
          </a:bodyPr>
          <a:lstStyle/>
          <a:p>
            <a:r>
              <a:rPr lang="en-US" sz="1700" dirty="0">
                <a:solidFill>
                  <a:srgbClr val="FF0000"/>
                </a:solidFill>
              </a:rPr>
              <a:t>+ 480%</a:t>
            </a:r>
          </a:p>
        </p:txBody>
      </p:sp>
    </p:spTree>
    <p:extLst>
      <p:ext uri="{BB962C8B-B14F-4D97-AF65-F5344CB8AC3E}">
        <p14:creationId xmlns:p14="http://schemas.microsoft.com/office/powerpoint/2010/main" val="133342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49ECD-9963-E34C-B408-B61FB0BD6249}"/>
              </a:ext>
            </a:extLst>
          </p:cNvPr>
          <p:cNvPicPr>
            <a:picLocks noChangeAspect="1"/>
          </p:cNvPicPr>
          <p:nvPr/>
        </p:nvPicPr>
        <p:blipFill>
          <a:blip r:embed="rId2"/>
          <a:stretch>
            <a:fillRect/>
          </a:stretch>
        </p:blipFill>
        <p:spPr>
          <a:xfrm>
            <a:off x="2770094" y="925286"/>
            <a:ext cx="7228754" cy="4637314"/>
          </a:xfrm>
          <a:prstGeom prst="rect">
            <a:avLst/>
          </a:prstGeom>
        </p:spPr>
      </p:pic>
    </p:spTree>
    <p:extLst>
      <p:ext uri="{BB962C8B-B14F-4D97-AF65-F5344CB8AC3E}">
        <p14:creationId xmlns:p14="http://schemas.microsoft.com/office/powerpoint/2010/main" val="323211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D47B92-22AE-1C4A-A332-AE3BC8139FE7}"/>
              </a:ext>
            </a:extLst>
          </p:cNvPr>
          <p:cNvPicPr>
            <a:picLocks noChangeAspect="1"/>
          </p:cNvPicPr>
          <p:nvPr/>
        </p:nvPicPr>
        <p:blipFill>
          <a:blip r:embed="rId2"/>
          <a:stretch>
            <a:fillRect/>
          </a:stretch>
        </p:blipFill>
        <p:spPr>
          <a:xfrm>
            <a:off x="2120900" y="1612900"/>
            <a:ext cx="7950200" cy="3632200"/>
          </a:xfrm>
          <a:prstGeom prst="rect">
            <a:avLst/>
          </a:prstGeom>
        </p:spPr>
      </p:pic>
    </p:spTree>
    <p:extLst>
      <p:ext uri="{BB962C8B-B14F-4D97-AF65-F5344CB8AC3E}">
        <p14:creationId xmlns:p14="http://schemas.microsoft.com/office/powerpoint/2010/main" val="179857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22E3F4-64B0-DB4C-84F9-71E38D8BB1B7}"/>
              </a:ext>
            </a:extLst>
          </p:cNvPr>
          <p:cNvPicPr>
            <a:picLocks noChangeAspect="1"/>
          </p:cNvPicPr>
          <p:nvPr/>
        </p:nvPicPr>
        <p:blipFill>
          <a:blip r:embed="rId2"/>
          <a:stretch>
            <a:fillRect/>
          </a:stretch>
        </p:blipFill>
        <p:spPr>
          <a:xfrm>
            <a:off x="2460088" y="903515"/>
            <a:ext cx="7632282" cy="5301342"/>
          </a:xfrm>
          <a:prstGeom prst="rect">
            <a:avLst/>
          </a:prstGeom>
        </p:spPr>
      </p:pic>
    </p:spTree>
    <p:extLst>
      <p:ext uri="{BB962C8B-B14F-4D97-AF65-F5344CB8AC3E}">
        <p14:creationId xmlns:p14="http://schemas.microsoft.com/office/powerpoint/2010/main" val="48325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0554-6AD7-D841-A9EF-A33AE875A938}"/>
              </a:ext>
            </a:extLst>
          </p:cNvPr>
          <p:cNvSpPr>
            <a:spLocks noGrp="1"/>
          </p:cNvSpPr>
          <p:nvPr>
            <p:ph type="title"/>
          </p:nvPr>
        </p:nvSpPr>
        <p:spPr/>
        <p:txBody>
          <a:bodyPr/>
          <a:lstStyle/>
          <a:p>
            <a:r>
              <a:rPr lang="en-US" b="1" dirty="0"/>
              <a:t>Types of Heart failure 1</a:t>
            </a:r>
          </a:p>
        </p:txBody>
      </p:sp>
      <p:sp>
        <p:nvSpPr>
          <p:cNvPr id="3" name="Content Placeholder 2">
            <a:extLst>
              <a:ext uri="{FF2B5EF4-FFF2-40B4-BE49-F238E27FC236}">
                <a16:creationId xmlns:a16="http://schemas.microsoft.com/office/drawing/2014/main" id="{96B5D350-9FE9-8849-9063-B00EBE131301}"/>
              </a:ext>
            </a:extLst>
          </p:cNvPr>
          <p:cNvSpPr>
            <a:spLocks noGrp="1"/>
          </p:cNvSpPr>
          <p:nvPr>
            <p:ph idx="1"/>
          </p:nvPr>
        </p:nvSpPr>
        <p:spPr/>
        <p:txBody>
          <a:bodyPr>
            <a:normAutofit lnSpcReduction="10000"/>
          </a:bodyPr>
          <a:lstStyle/>
          <a:p>
            <a:r>
              <a:rPr lang="en-IE" b="1" dirty="0"/>
              <a:t>Heart failure with preserved left ventricular function (HF-</a:t>
            </a:r>
            <a:r>
              <a:rPr lang="en-IE" b="1" dirty="0" err="1"/>
              <a:t>pEF</a:t>
            </a:r>
            <a:r>
              <a:rPr lang="en-IE" b="1" dirty="0"/>
              <a:t>) (i.e., preserved pumping ability).</a:t>
            </a:r>
            <a:r>
              <a:rPr lang="en-IE" dirty="0"/>
              <a:t> If you have HF-</a:t>
            </a:r>
            <a:r>
              <a:rPr lang="en-IE" dirty="0" err="1"/>
              <a:t>pEF</a:t>
            </a:r>
            <a:r>
              <a:rPr lang="en-IE" dirty="0"/>
              <a:t>, your EF is in the normal range because your left ventricle is still pumping properly.  Also called </a:t>
            </a:r>
            <a:r>
              <a:rPr lang="en-IE" b="1" dirty="0"/>
              <a:t>diastolic heart failure </a:t>
            </a:r>
            <a:r>
              <a:rPr lang="en-IE" dirty="0"/>
              <a:t>where the heart muscle has </a:t>
            </a:r>
            <a:r>
              <a:rPr lang="en-IE" dirty="0" err="1"/>
              <a:t>bec</a:t>
            </a:r>
            <a:r>
              <a:rPr lang="en-IE" dirty="0"/>
              <a:t> </a:t>
            </a:r>
            <a:r>
              <a:rPr lang="en-IE" dirty="0" err="1"/>
              <a:t>ome</a:t>
            </a:r>
            <a:r>
              <a:rPr lang="en-IE" dirty="0"/>
              <a:t> stiff and non-flexible, not allowing the ventricle to fill before pumping</a:t>
            </a:r>
          </a:p>
          <a:p>
            <a:pPr marL="0" indent="0">
              <a:buNone/>
            </a:pPr>
            <a:endParaRPr lang="en-IE" dirty="0"/>
          </a:p>
          <a:p>
            <a:r>
              <a:rPr lang="en-IE" b="1" dirty="0"/>
              <a:t>Heart failure with reduced left ventricular function (HF-</a:t>
            </a:r>
            <a:r>
              <a:rPr lang="en-IE" b="1" dirty="0" err="1"/>
              <a:t>rEF</a:t>
            </a:r>
            <a:r>
              <a:rPr lang="en-IE" b="1" dirty="0"/>
              <a:t>) (i.e. reduced pumping ability)</a:t>
            </a:r>
            <a:r>
              <a:rPr lang="en-IE" dirty="0"/>
              <a:t>. If you have an EF of less than 35%, you have a greater risk of life-threatening irregular heartbeats that can cause sudden cardiac arrest/death. Also called </a:t>
            </a:r>
            <a:r>
              <a:rPr lang="en-IE" b="1" dirty="0"/>
              <a:t>systolic heart failure</a:t>
            </a:r>
          </a:p>
          <a:p>
            <a:endParaRPr lang="en-US" dirty="0"/>
          </a:p>
        </p:txBody>
      </p:sp>
    </p:spTree>
    <p:extLst>
      <p:ext uri="{BB962C8B-B14F-4D97-AF65-F5344CB8AC3E}">
        <p14:creationId xmlns:p14="http://schemas.microsoft.com/office/powerpoint/2010/main" val="13461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BF4D-B3A7-534E-89B4-1242B3121A6F}"/>
              </a:ext>
            </a:extLst>
          </p:cNvPr>
          <p:cNvSpPr>
            <a:spLocks noGrp="1"/>
          </p:cNvSpPr>
          <p:nvPr>
            <p:ph type="title"/>
          </p:nvPr>
        </p:nvSpPr>
        <p:spPr/>
        <p:txBody>
          <a:bodyPr/>
          <a:lstStyle/>
          <a:p>
            <a:r>
              <a:rPr lang="en-US" b="1" dirty="0"/>
              <a:t>Ejection Fraction</a:t>
            </a:r>
          </a:p>
        </p:txBody>
      </p:sp>
      <p:sp>
        <p:nvSpPr>
          <p:cNvPr id="3" name="Content Placeholder 2">
            <a:extLst>
              <a:ext uri="{FF2B5EF4-FFF2-40B4-BE49-F238E27FC236}">
                <a16:creationId xmlns:a16="http://schemas.microsoft.com/office/drawing/2014/main" id="{16D12FAB-102E-6E46-ABA2-6E19058FFC1E}"/>
              </a:ext>
            </a:extLst>
          </p:cNvPr>
          <p:cNvSpPr>
            <a:spLocks noGrp="1"/>
          </p:cNvSpPr>
          <p:nvPr>
            <p:ph idx="1"/>
          </p:nvPr>
        </p:nvSpPr>
        <p:spPr/>
        <p:txBody>
          <a:bodyPr/>
          <a:lstStyle/>
          <a:p>
            <a:r>
              <a:rPr lang="en-IE" b="1" dirty="0"/>
              <a:t>Ejection fraction (EF) </a:t>
            </a:r>
            <a:r>
              <a:rPr lang="en-IE" dirty="0"/>
              <a:t>refers to how well your left ventricle (or right ventricle) pumps blood with each heart beat. Most times, EF refers to the amount of blood being pumped out of the left ventricle each time It contracts. The left ventricle is the heart's main pumping chamber.</a:t>
            </a:r>
          </a:p>
          <a:p>
            <a:r>
              <a:rPr lang="en-IE" b="1" dirty="0"/>
              <a:t>Left ventricular ejection fraction (LVEF)</a:t>
            </a:r>
            <a:r>
              <a:rPr lang="en-IE" dirty="0"/>
              <a:t> is the measurement of how much blood is being pumped out of the left ventricle of the heart (the main pumping chamber) with each contraction.</a:t>
            </a:r>
          </a:p>
          <a:p>
            <a:r>
              <a:rPr lang="en-IE" b="1" dirty="0"/>
              <a:t>Right ventricular ejection fraction (RVEF)</a:t>
            </a:r>
            <a:r>
              <a:rPr lang="en-IE" dirty="0"/>
              <a:t> is the measurement of how much blood is being pumped out of the right side of the heart to the lungs for oxygen.</a:t>
            </a:r>
          </a:p>
          <a:p>
            <a:endParaRPr lang="en-US" dirty="0"/>
          </a:p>
        </p:txBody>
      </p:sp>
    </p:spTree>
    <p:extLst>
      <p:ext uri="{BB962C8B-B14F-4D97-AF65-F5344CB8AC3E}">
        <p14:creationId xmlns:p14="http://schemas.microsoft.com/office/powerpoint/2010/main" val="337174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A820D-5F5E-1D45-86C0-6BE8CCF2AE4C}"/>
              </a:ext>
            </a:extLst>
          </p:cNvPr>
          <p:cNvSpPr>
            <a:spLocks noGrp="1"/>
          </p:cNvSpPr>
          <p:nvPr>
            <p:ph type="title"/>
          </p:nvPr>
        </p:nvSpPr>
        <p:spPr/>
        <p:txBody>
          <a:bodyPr/>
          <a:lstStyle/>
          <a:p>
            <a:r>
              <a:rPr lang="en-US" dirty="0"/>
              <a:t>EF Figures</a:t>
            </a:r>
          </a:p>
        </p:txBody>
      </p:sp>
      <p:sp>
        <p:nvSpPr>
          <p:cNvPr id="3" name="Content Placeholder 2">
            <a:extLst>
              <a:ext uri="{FF2B5EF4-FFF2-40B4-BE49-F238E27FC236}">
                <a16:creationId xmlns:a16="http://schemas.microsoft.com/office/drawing/2014/main" id="{10E04B66-C335-CA42-A75A-C5EACBA864D1}"/>
              </a:ext>
            </a:extLst>
          </p:cNvPr>
          <p:cNvSpPr>
            <a:spLocks noGrp="1"/>
          </p:cNvSpPr>
          <p:nvPr>
            <p:ph idx="1"/>
          </p:nvPr>
        </p:nvSpPr>
        <p:spPr/>
        <p:txBody>
          <a:bodyPr>
            <a:normAutofit fontScale="70000" lnSpcReduction="20000"/>
          </a:bodyPr>
          <a:lstStyle/>
          <a:p>
            <a:r>
              <a:rPr lang="en-IE" b="1" dirty="0"/>
              <a:t>Ejection Fraction (EF) %: 55% to 70%</a:t>
            </a:r>
            <a:endParaRPr lang="en-IE" dirty="0"/>
          </a:p>
          <a:p>
            <a:pPr lvl="1"/>
            <a:r>
              <a:rPr lang="en-IE" dirty="0"/>
              <a:t>Pumping Ability of the Heart: Normal</a:t>
            </a:r>
          </a:p>
          <a:p>
            <a:pPr lvl="1"/>
            <a:r>
              <a:rPr lang="en-IE" dirty="0"/>
              <a:t>Level of Heart Failure/Effect on Pumping: Heart function may be normal or you may have heart failure with preserved EF (HF-</a:t>
            </a:r>
            <a:r>
              <a:rPr lang="en-IE" dirty="0" err="1"/>
              <a:t>pEF</a:t>
            </a:r>
            <a:r>
              <a:rPr lang="en-IE" dirty="0"/>
              <a:t>).</a:t>
            </a:r>
          </a:p>
          <a:p>
            <a:r>
              <a:rPr lang="en-IE" b="1" dirty="0"/>
              <a:t>Ejection Fraction (EF) %: 40% to 54%</a:t>
            </a:r>
            <a:endParaRPr lang="en-IE" dirty="0"/>
          </a:p>
          <a:p>
            <a:pPr lvl="1"/>
            <a:r>
              <a:rPr lang="en-IE" dirty="0"/>
              <a:t>Pumping Ability of the Heart: Slightly below normal</a:t>
            </a:r>
          </a:p>
          <a:p>
            <a:pPr lvl="1"/>
            <a:r>
              <a:rPr lang="en-IE" dirty="0"/>
              <a:t>Level of Heart Failure/Effect on Pumping: Less blood is available so less blood is ejected from the ventricles. There is a lower-than-normal amount of oxygen-rich blood available to the rest of the body. You may not have symptoms.</a:t>
            </a:r>
          </a:p>
          <a:p>
            <a:r>
              <a:rPr lang="en-IE" b="1" dirty="0"/>
              <a:t>Ejection Fraction (EF) %: 35% to 39%</a:t>
            </a:r>
            <a:endParaRPr lang="en-IE" dirty="0"/>
          </a:p>
          <a:p>
            <a:pPr lvl="1"/>
            <a:r>
              <a:rPr lang="en-IE" dirty="0"/>
              <a:t>Pumping Ability of the Heart: Moderately below normal</a:t>
            </a:r>
          </a:p>
          <a:p>
            <a:pPr lvl="1"/>
            <a:r>
              <a:rPr lang="en-IE" dirty="0"/>
              <a:t>Level of Heart Failure/Effect on Pumping: Mild heart failure with reduced EF (HF-</a:t>
            </a:r>
            <a:r>
              <a:rPr lang="en-IE" dirty="0" err="1"/>
              <a:t>rEF</a:t>
            </a:r>
            <a:r>
              <a:rPr lang="en-IE" dirty="0"/>
              <a:t>).</a:t>
            </a:r>
          </a:p>
          <a:p>
            <a:r>
              <a:rPr lang="en-IE" b="1" dirty="0"/>
              <a:t>Ejection Fraction (EF) %: Less than 35%</a:t>
            </a:r>
            <a:endParaRPr lang="en-IE" dirty="0"/>
          </a:p>
          <a:p>
            <a:pPr lvl="1"/>
            <a:r>
              <a:rPr lang="en-IE" dirty="0"/>
              <a:t>Pumping Ability of the Heart: Severely below normal</a:t>
            </a:r>
          </a:p>
          <a:p>
            <a:pPr lvl="1"/>
            <a:r>
              <a:rPr lang="en-IE" dirty="0"/>
              <a:t>Level of Heart Failure/Effect on Pumping: Moderate-to-severe HF-</a:t>
            </a:r>
            <a:r>
              <a:rPr lang="en-IE" dirty="0" err="1"/>
              <a:t>rEF.</a:t>
            </a:r>
            <a:r>
              <a:rPr lang="en-IE" dirty="0"/>
              <a:t> Severe HF-</a:t>
            </a:r>
            <a:r>
              <a:rPr lang="en-IE" dirty="0" err="1"/>
              <a:t>rEF</a:t>
            </a:r>
            <a:r>
              <a:rPr lang="en-IE" dirty="0"/>
              <a:t> increases the risk of life-threatening heartbeats and cardiac </a:t>
            </a:r>
            <a:r>
              <a:rPr lang="en-IE" dirty="0" err="1"/>
              <a:t>dyssynchrony</a:t>
            </a:r>
            <a:r>
              <a:rPr lang="en-IE" dirty="0"/>
              <a:t>/desynchronization (right and left ventricles do not pump in unison).</a:t>
            </a:r>
          </a:p>
          <a:p>
            <a:endParaRPr lang="en-US" dirty="0"/>
          </a:p>
        </p:txBody>
      </p:sp>
    </p:spTree>
    <p:extLst>
      <p:ext uri="{BB962C8B-B14F-4D97-AF65-F5344CB8AC3E}">
        <p14:creationId xmlns:p14="http://schemas.microsoft.com/office/powerpoint/2010/main" val="2946406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1564</Words>
  <Application>Microsoft Macintosh PowerPoint</Application>
  <PresentationFormat>Widescreen</PresentationFormat>
  <Paragraphs>139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Courier New</vt:lpstr>
      <vt:lpstr>Office Theme</vt:lpstr>
      <vt:lpstr>Heart Failure</vt:lpstr>
      <vt:lpstr>PowerPoint Presentation</vt:lpstr>
      <vt:lpstr>PowerPoint Presentation</vt:lpstr>
      <vt:lpstr>PowerPoint Presentation</vt:lpstr>
      <vt:lpstr>PowerPoint Presentation</vt:lpstr>
      <vt:lpstr>PowerPoint Presentation</vt:lpstr>
      <vt:lpstr>Types of Heart failure 1</vt:lpstr>
      <vt:lpstr>Ejection Fraction</vt:lpstr>
      <vt:lpstr>EF Figures</vt:lpstr>
      <vt:lpstr>EF and exercise</vt:lpstr>
      <vt:lpstr>Types of `Heart Failure 2</vt:lpstr>
      <vt:lpstr>Types of Heart Failure 3</vt:lpstr>
      <vt:lpstr>causes</vt:lpstr>
      <vt:lpstr>PowerPoint Presentation</vt:lpstr>
      <vt:lpstr>Causes of acute heart failure</vt:lpstr>
      <vt:lpstr>symptoms</vt:lpstr>
      <vt:lpstr>Diagniosis : Clinical assessment</vt:lpstr>
      <vt:lpstr>tests</vt:lpstr>
      <vt:lpstr>Complications of heart failure</vt:lpstr>
      <vt:lpstr>Screening for heart failure</vt:lpstr>
      <vt:lpstr>prevention</vt:lpstr>
      <vt:lpstr>Treatment</vt:lpstr>
      <vt:lpstr>FACES:  the 5 early warning signs (Harvard)</vt:lpstr>
      <vt:lpstr>Predictors of recovery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symptoms</dc:title>
  <dc:subject/>
  <dc:creator>Noel McCaffrey</dc:creator>
  <cp:keywords/>
  <dc:description/>
  <cp:lastModifiedBy>Noel McCaffrey</cp:lastModifiedBy>
  <cp:revision>9</cp:revision>
  <dcterms:created xsi:type="dcterms:W3CDTF">2021-11-24T09:45:05Z</dcterms:created>
  <dcterms:modified xsi:type="dcterms:W3CDTF">2021-12-10T12:41:14Z</dcterms:modified>
  <cp:category/>
</cp:coreProperties>
</file>