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11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3E3D-CF86-A54F-AABE-BEC7AEDAD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Wrist and 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F2725-15F5-C642-80CD-70A98F7CD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69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85B4-2F8E-6841-B8D7-2E989DFD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2683-4B2A-A849-88A9-4BEA6D3C1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Non-surgical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D1CFB-CE1C-764D-94F7-FDA60C141B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NSAIDS – anti inflammatory medication</a:t>
            </a:r>
          </a:p>
          <a:p>
            <a:r>
              <a:rPr lang="en-IE" dirty="0"/>
              <a:t>Splints – rest and support thumb</a:t>
            </a:r>
          </a:p>
          <a:p>
            <a:r>
              <a:rPr lang="en-IE" dirty="0"/>
              <a:t>Avoid activities that cause pain and swelling</a:t>
            </a:r>
          </a:p>
          <a:p>
            <a:r>
              <a:rPr lang="en-IE" dirty="0"/>
              <a:t>Corticosteroid injections – into tendon sheath to reduce pain and swelling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C1E2A-C411-7140-8E2C-FE43142AB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Surgical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E4029-4705-544D-94F3-BBE6B5D3ED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/>
              <a:t>If symptoms are severe and don’t improve with conservative management</a:t>
            </a:r>
          </a:p>
          <a:p>
            <a:r>
              <a:rPr lang="en-IE" dirty="0"/>
              <a:t>Involves cutting/opening the tendon sheath.</a:t>
            </a:r>
          </a:p>
          <a:p>
            <a:r>
              <a:rPr lang="en-IE" dirty="0"/>
              <a:t>This relieves the pressure and allows more room for the tendons and for movement</a:t>
            </a:r>
          </a:p>
        </p:txBody>
      </p:sp>
    </p:spTree>
    <p:extLst>
      <p:ext uri="{BB962C8B-B14F-4D97-AF65-F5344CB8AC3E}">
        <p14:creationId xmlns:p14="http://schemas.microsoft.com/office/powerpoint/2010/main" val="240409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6EB16-4AC0-694F-B2B3-C5455B33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Anatomy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484639B-D130-4FDF-9889-EA88D8CC9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8" name="Picture 4" descr="Basic Hand and Wrist Anatomy | Hand Institute of Charleston">
            <a:extLst>
              <a:ext uri="{FF2B5EF4-FFF2-40B4-BE49-F238E27FC236}">
                <a16:creationId xmlns:a16="http://schemas.microsoft.com/office/drawing/2014/main" id="{84D8C0EF-C224-C048-8355-0F1346E9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331" y="647699"/>
            <a:ext cx="2706021" cy="26586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 31">
            <a:extLst>
              <a:ext uri="{FF2B5EF4-FFF2-40B4-BE49-F238E27FC236}">
                <a16:creationId xmlns:a16="http://schemas.microsoft.com/office/drawing/2014/main" id="{1EBB90A2-2B0A-4F80-8F25-04033406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asic Hand and Wrist Anatomy | Hand Institute of Charleston">
            <a:extLst>
              <a:ext uri="{FF2B5EF4-FFF2-40B4-BE49-F238E27FC236}">
                <a16:creationId xmlns:a16="http://schemas.microsoft.com/office/drawing/2014/main" id="{F445F2D3-92C1-B645-B45F-C620F475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262" y="3501360"/>
            <a:ext cx="2733846" cy="26586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A394B67-0B83-C445-A659-BC5693917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1" y="342900"/>
            <a:ext cx="3158460" cy="31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8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6874-0135-0C40-87A2-3FE511D5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Common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C13D-BEBD-AC47-9EBA-165C83C7E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Osteoarthritis</a:t>
            </a:r>
          </a:p>
          <a:p>
            <a:r>
              <a:rPr lang="en-IE" dirty="0"/>
              <a:t>Rheumatoid Arthritis</a:t>
            </a:r>
          </a:p>
          <a:p>
            <a:r>
              <a:rPr lang="en-IE" dirty="0" err="1"/>
              <a:t>Dupuytren’s</a:t>
            </a:r>
            <a:r>
              <a:rPr lang="en-IE" dirty="0"/>
              <a:t> Contracture</a:t>
            </a:r>
          </a:p>
          <a:p>
            <a:r>
              <a:rPr lang="en-IE" dirty="0"/>
              <a:t>De </a:t>
            </a:r>
            <a:r>
              <a:rPr lang="en-IE" dirty="0" err="1"/>
              <a:t>Quervin’s</a:t>
            </a:r>
            <a:r>
              <a:rPr lang="en-IE" dirty="0"/>
              <a:t> </a:t>
            </a:r>
            <a:r>
              <a:rPr lang="en-IE" dirty="0" err="1"/>
              <a:t>Tensosynovitis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5782C-0D71-C246-AAFE-2A6905B57D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What is it? What causes it?</a:t>
            </a:r>
          </a:p>
          <a:p>
            <a:r>
              <a:rPr lang="en-IE" dirty="0"/>
              <a:t>Risk factors</a:t>
            </a:r>
          </a:p>
          <a:p>
            <a:r>
              <a:rPr lang="en-IE" dirty="0"/>
              <a:t>Symptoms</a:t>
            </a:r>
          </a:p>
          <a:p>
            <a:r>
              <a:rPr lang="en-IE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8231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24C3-118B-5841-A107-6BA92948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IE"/>
              <a:t>Osteoarthritis</a:t>
            </a:r>
            <a:endParaRPr lang="en-IE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52D69C2-6C47-427C-AE60-582FE30B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agram&#10;&#10;Description automatically generated">
            <a:extLst>
              <a:ext uri="{FF2B5EF4-FFF2-40B4-BE49-F238E27FC236}">
                <a16:creationId xmlns:a16="http://schemas.microsoft.com/office/drawing/2014/main" id="{FA759B57-A911-8349-9AE7-7AF497B6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6730" y="647699"/>
            <a:ext cx="3354162" cy="2683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7FB12D8C-572F-4417-9FE1-D691A132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E472-81B3-134C-A95B-2CF55F43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1600" dirty="0"/>
              <a:t>What is it?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600" dirty="0"/>
              <a:t>- Loss of articular cartilage in joints of hand causing pain, stiffness &amp; loss of function.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600" dirty="0"/>
              <a:t>- Most likely to affect PIP joints, DIP joints and base of thumb.</a:t>
            </a:r>
          </a:p>
          <a:p>
            <a:pPr>
              <a:lnSpc>
                <a:spcPct val="90000"/>
              </a:lnSpc>
            </a:pPr>
            <a:r>
              <a:rPr lang="en-IE" sz="1600" dirty="0"/>
              <a:t>Risk Factors: Age/Gender/Ethnicity/Handedness</a:t>
            </a:r>
          </a:p>
          <a:p>
            <a:pPr>
              <a:lnSpc>
                <a:spcPct val="90000"/>
              </a:lnSpc>
            </a:pPr>
            <a:r>
              <a:rPr lang="en-IE" sz="1600" dirty="0"/>
              <a:t>Symptoms: Pain (worse in morning), stiffness, (some swelling)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600" dirty="0"/>
              <a:t>- Bouchard’s (proximal IP) nodes / </a:t>
            </a:r>
            <a:r>
              <a:rPr lang="en-IE" sz="1600" dirty="0" err="1"/>
              <a:t>Hebreden’s</a:t>
            </a:r>
            <a:r>
              <a:rPr lang="en-IE" sz="1600" dirty="0"/>
              <a:t> (distal IP) nodes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600" dirty="0"/>
              <a:t>- Muscle Weakness / Difficulty gripping and twisting objects</a:t>
            </a:r>
          </a:p>
          <a:p>
            <a:pPr>
              <a:lnSpc>
                <a:spcPct val="90000"/>
              </a:lnSpc>
            </a:pPr>
            <a:r>
              <a:rPr lang="en-IE" sz="1600" dirty="0"/>
              <a:t>Flare Ups: Cold weather, stress, repetitive movement, infection</a:t>
            </a:r>
          </a:p>
          <a:p>
            <a:pPr>
              <a:lnSpc>
                <a:spcPct val="90000"/>
              </a:lnSpc>
            </a:pPr>
            <a:endParaRPr lang="en-IE" sz="1600" dirty="0"/>
          </a:p>
          <a:p>
            <a:pPr>
              <a:lnSpc>
                <a:spcPct val="90000"/>
              </a:lnSpc>
            </a:pPr>
            <a:endParaRPr lang="en-IE" sz="1600" dirty="0"/>
          </a:p>
          <a:p>
            <a:pPr>
              <a:lnSpc>
                <a:spcPct val="90000"/>
              </a:lnSpc>
            </a:pPr>
            <a:endParaRPr lang="en-IE" sz="1600" dirty="0"/>
          </a:p>
          <a:p>
            <a:pPr>
              <a:lnSpc>
                <a:spcPct val="90000"/>
              </a:lnSpc>
            </a:pPr>
            <a:endParaRPr lang="en-IE" sz="1600" dirty="0"/>
          </a:p>
          <a:p>
            <a:pPr>
              <a:lnSpc>
                <a:spcPct val="90000"/>
              </a:lnSpc>
            </a:pPr>
            <a:endParaRPr lang="en-IE" sz="16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5983A1D-EA22-6448-8800-C748037C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517" y="3526971"/>
            <a:ext cx="1884588" cy="27214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9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26E95-4D67-DF48-A727-25336D65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EBEBEB"/>
                </a:solidFill>
              </a:rPr>
              <a:t>Rheumatoid Arthritis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Hand Rheumatoid Arthritis - Physiopedia">
            <a:extLst>
              <a:ext uri="{FF2B5EF4-FFF2-40B4-BE49-F238E27FC236}">
                <a16:creationId xmlns:a16="http://schemas.microsoft.com/office/drawing/2014/main" id="{7DDEA703-4EE6-BE43-8CC6-C7962F20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835357"/>
            <a:ext cx="3980139" cy="31872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06CC-518F-364A-9985-2BA523A2D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What is it?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700">
                <a:solidFill>
                  <a:srgbClr val="FFFFFF"/>
                </a:solidFill>
              </a:rPr>
              <a:t>Chronic inflammatory disorder causing painful swelling in the lining of joints. Autoimmune disorder affecting the synovium.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700">
                <a:solidFill>
                  <a:srgbClr val="FFFFFF"/>
                </a:solidFill>
              </a:rPr>
              <a:t>Immune system malfunctions and attacks healthy tissue</a:t>
            </a:r>
          </a:p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Risk Factors: Gender / Age / Family History</a:t>
            </a:r>
          </a:p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Symptoms: Tender, warm, swollen joints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700">
                <a:solidFill>
                  <a:srgbClr val="FFFFFF"/>
                </a:solidFill>
              </a:rPr>
              <a:t>Stiffness in joints, especially in morning and after inactivity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700">
                <a:solidFill>
                  <a:srgbClr val="FFFFFF"/>
                </a:solidFill>
              </a:rPr>
              <a:t>Deformities – Swan neck, Boutannaire’s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700">
                <a:solidFill>
                  <a:srgbClr val="FFFFFF"/>
                </a:solidFill>
              </a:rPr>
              <a:t>Similar symptoms on both sides</a:t>
            </a:r>
          </a:p>
        </p:txBody>
      </p:sp>
    </p:spTree>
    <p:extLst>
      <p:ext uri="{BB962C8B-B14F-4D97-AF65-F5344CB8AC3E}">
        <p14:creationId xmlns:p14="http://schemas.microsoft.com/office/powerpoint/2010/main" val="8635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2F353-FD3D-D743-898C-71958285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EBEBEB"/>
                </a:solidFill>
              </a:rPr>
              <a:t>Treatment</a:t>
            </a:r>
          </a:p>
        </p:txBody>
      </p:sp>
      <p:sp>
        <p:nvSpPr>
          <p:cNvPr id="410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4" name="Freeform: Shape 76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9F8CDC9-95F3-1146-AB96-B3E50006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60" y="42860"/>
            <a:ext cx="3414010" cy="33201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7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9F9C-81D4-C644-A6D9-21978999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Medication: NSAIDs, analgesics (both)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RA – Corticosteroid injections, specialised medication to slow rate of progression of disease.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Hand exercises – joint mobility and muscle strength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Joint protection techniques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Orthotics/splints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OA –Heat application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RA – Surgery: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Synovectomy – remove inflamed lining of joint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Tendon Repair – loose or ruptured tendons repaired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Joint Fusion – Stabilize or realign a joint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Joint Replacement – remove damaged parts, insert prosthesis</a:t>
            </a:r>
            <a:endParaRPr lang="en-IE" sz="1600" dirty="0">
              <a:solidFill>
                <a:srgbClr val="FFFFFF"/>
              </a:solidFill>
            </a:endParaRPr>
          </a:p>
        </p:txBody>
      </p:sp>
      <p:pic>
        <p:nvPicPr>
          <p:cNvPr id="5" name="Picture 6" descr="4 Reasons Why You Should Include a Hand Exercise Program for Your Patients  with Rheumatoid Arthritis - Performance Health Academy">
            <a:extLst>
              <a:ext uri="{FF2B5EF4-FFF2-40B4-BE49-F238E27FC236}">
                <a16:creationId xmlns:a16="http://schemas.microsoft.com/office/drawing/2014/main" id="{79BDDB3B-FC4B-0E4A-9F99-512F9F3C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60" y="3429000"/>
            <a:ext cx="3543828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01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70">
            <a:extLst>
              <a:ext uri="{FF2B5EF4-FFF2-40B4-BE49-F238E27FC236}">
                <a16:creationId xmlns:a16="http://schemas.microsoft.com/office/drawing/2014/main" id="{A9B9689C-AD68-44A3-BFB4-C27BBA9A6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7C769-DA14-4244-8EAF-3726F02B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22321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EBEBEB"/>
                </a:solidFill>
              </a:rPr>
              <a:t>Dupuytren’s Contracture</a:t>
            </a:r>
          </a:p>
        </p:txBody>
      </p:sp>
      <p:sp>
        <p:nvSpPr>
          <p:cNvPr id="5130" name="Rectangle 72">
            <a:extLst>
              <a:ext uri="{FF2B5EF4-FFF2-40B4-BE49-F238E27FC236}">
                <a16:creationId xmlns:a16="http://schemas.microsoft.com/office/drawing/2014/main" id="{6E073616-E93D-4D7C-9EA1-43F1D5DF9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1" name="Rounded Rectangle 9">
            <a:extLst>
              <a:ext uri="{FF2B5EF4-FFF2-40B4-BE49-F238E27FC236}">
                <a16:creationId xmlns:a16="http://schemas.microsoft.com/office/drawing/2014/main" id="{0121EE82-A9A4-4B7E-928A-257CF299F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60755"/>
            <a:ext cx="3666744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upuytren&amp;#39;s Disease | Dr. Gordon Groh">
            <a:extLst>
              <a:ext uri="{FF2B5EF4-FFF2-40B4-BE49-F238E27FC236}">
                <a16:creationId xmlns:a16="http://schemas.microsoft.com/office/drawing/2014/main" id="{5AD5D451-CDEF-044D-901C-22CFCC58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925" y="1800225"/>
            <a:ext cx="4791075" cy="3657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76">
            <a:extLst>
              <a:ext uri="{FF2B5EF4-FFF2-40B4-BE49-F238E27FC236}">
                <a16:creationId xmlns:a16="http://schemas.microsoft.com/office/drawing/2014/main" id="{86EEAAB6-E00B-4F7A-AD69-0666D48AE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BD7A-0B76-7944-8240-DCDC9DF6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What is it?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1700">
                <a:solidFill>
                  <a:srgbClr val="FFFFFF"/>
                </a:solidFill>
              </a:rPr>
              <a:t>- Abnormal thickening of the skin in the palm of your hand at the base of your fingers. This thickened area may develop into a hard lump or thick band.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700">
                <a:solidFill>
                  <a:srgbClr val="FFFFFF"/>
                </a:solidFill>
              </a:rPr>
              <a:t>Can cause one or more fingers to curl (contract) – usually ring or baby finger</a:t>
            </a:r>
          </a:p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Cause is unnown, most likely hereditary</a:t>
            </a:r>
          </a:p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Risk factors: Age/Gender/Ethnicity/Seizure medication/Diabetes</a:t>
            </a:r>
          </a:p>
          <a:p>
            <a:pPr>
              <a:lnSpc>
                <a:spcPct val="90000"/>
              </a:lnSpc>
            </a:pPr>
            <a:r>
              <a:rPr lang="en-IE" sz="1700">
                <a:solidFill>
                  <a:srgbClr val="FFFFFF"/>
                </a:solidFill>
              </a:rPr>
              <a:t>Symptoms: Small tender nodules on palm, thickening under skin, finger starts to curl, can’t lay palm flat, loss of function.</a:t>
            </a:r>
          </a:p>
        </p:txBody>
      </p:sp>
    </p:spTree>
    <p:extLst>
      <p:ext uri="{BB962C8B-B14F-4D97-AF65-F5344CB8AC3E}">
        <p14:creationId xmlns:p14="http://schemas.microsoft.com/office/powerpoint/2010/main" val="90166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85D7-9EE6-6D49-ABA8-191A09E0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A6C9-3006-104E-BAF7-B5E0B72A5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Surgical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9D04F-F16B-E44B-B99A-CBDAA8F9CE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At late stage of condition</a:t>
            </a:r>
          </a:p>
          <a:p>
            <a:r>
              <a:rPr lang="en-IE" dirty="0"/>
              <a:t>If interfering with hand function</a:t>
            </a:r>
          </a:p>
          <a:p>
            <a:r>
              <a:rPr lang="en-IE" dirty="0"/>
              <a:t>Aim: reduce contracture + increase movement in finger</a:t>
            </a:r>
          </a:p>
          <a:p>
            <a:r>
              <a:rPr lang="en-IE" dirty="0"/>
              <a:t>Fasciotomy (release) or Fasciectomy (removal)</a:t>
            </a:r>
          </a:p>
          <a:p>
            <a:r>
              <a:rPr lang="en-IE" dirty="0"/>
              <a:t>Complications: Scarring, wound infection, nerve/blood vessels </a:t>
            </a:r>
            <a:r>
              <a:rPr lang="en-IE" dirty="0" err="1"/>
              <a:t>injust</a:t>
            </a:r>
            <a:r>
              <a:rPr lang="en-IE" dirty="0"/>
              <a:t>, loss of sensation</a:t>
            </a:r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C9D72-19D9-0644-B173-6AB9A1D41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Non-surgical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A3374-A8DC-7E4B-BFC7-311D413756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/>
              <a:t>Steroid injection – corticosteroids are strong anti-inflammatories </a:t>
            </a:r>
          </a:p>
          <a:p>
            <a:pPr>
              <a:buFontTx/>
              <a:buChar char="-"/>
            </a:pPr>
            <a:r>
              <a:rPr lang="en-IE" dirty="0"/>
              <a:t>Slow the rate of progression of the contracture</a:t>
            </a:r>
          </a:p>
          <a:p>
            <a:pPr>
              <a:buFontTx/>
              <a:buChar char="-"/>
            </a:pPr>
            <a:r>
              <a:rPr lang="en-IE" dirty="0"/>
              <a:t>Results vary from person to person</a:t>
            </a:r>
          </a:p>
          <a:p>
            <a:r>
              <a:rPr lang="en-IE" dirty="0"/>
              <a:t>Splinting – to maintain extension of fingers. (Evidence on effectiveness is unclear)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049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357C8-9E05-994E-B879-3A6A3485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EBEBEB"/>
                </a:solidFill>
              </a:rPr>
              <a:t>De Quervains Tenosynovitis</a:t>
            </a:r>
          </a:p>
        </p:txBody>
      </p:sp>
      <p:sp>
        <p:nvSpPr>
          <p:cNvPr id="6151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6152" name="Freeform: Shape 140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148" name="Picture 4" descr="De Quervain&amp;#39;s Tenosynovitis - My Family Physio">
            <a:extLst>
              <a:ext uri="{FF2B5EF4-FFF2-40B4-BE49-F238E27FC236}">
                <a16:creationId xmlns:a16="http://schemas.microsoft.com/office/drawing/2014/main" id="{D877EFB4-6440-7144-9D61-17DFD875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991173"/>
            <a:ext cx="3980139" cy="28756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142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BB6A-1664-8E45-A954-A234DAF4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Tendons surrounded by synovial sheath. Inflammation and swelling of sheaths of tendons controlling thumb causes pain. 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Cause: Repetitive overuse injury – gardening, tennis, lifting a baby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Risk factors: Age / Pregnancy</a:t>
            </a:r>
          </a:p>
          <a:p>
            <a:pPr>
              <a:lnSpc>
                <a:spcPct val="90000"/>
              </a:lnSpc>
            </a:pPr>
            <a:r>
              <a:rPr lang="en-IE" sz="1600">
                <a:solidFill>
                  <a:srgbClr val="FFFFFF"/>
                </a:solidFill>
              </a:rPr>
              <a:t>Symptoms: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Pain and tenderness over thumb side of the wrist. Worse when hand and thumb are in use – grabbing, twisting etc.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Pain can travel up forearm.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E" sz="1600">
                <a:solidFill>
                  <a:srgbClr val="FFFFFF"/>
                </a:solidFill>
              </a:rPr>
              <a:t>Catching or snapping sensation when moving your thumb</a:t>
            </a:r>
          </a:p>
          <a:p>
            <a:pPr>
              <a:lnSpc>
                <a:spcPct val="90000"/>
              </a:lnSpc>
            </a:pPr>
            <a:endParaRPr lang="en-IE" sz="1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IE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4753</TotalTime>
  <Words>598</Words>
  <Application>Microsoft Macintosh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Wrist and Hand</vt:lpstr>
      <vt:lpstr>Anatomy</vt:lpstr>
      <vt:lpstr>Common Conditions</vt:lpstr>
      <vt:lpstr>Osteoarthritis</vt:lpstr>
      <vt:lpstr>Rheumatoid Arthritis</vt:lpstr>
      <vt:lpstr>Treatment</vt:lpstr>
      <vt:lpstr>Dupuytren’s Contracture</vt:lpstr>
      <vt:lpstr>Treatment</vt:lpstr>
      <vt:lpstr>De Quervains Tenosynovitis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Wrist and Hand</dc:title>
  <dc:creator>JelizavetaCvetkova</dc:creator>
  <cp:lastModifiedBy>JelizavetaCvetkova</cp:lastModifiedBy>
  <cp:revision>4</cp:revision>
  <dcterms:created xsi:type="dcterms:W3CDTF">2021-11-10T14:01:30Z</dcterms:created>
  <dcterms:modified xsi:type="dcterms:W3CDTF">2021-11-13T21:15:20Z</dcterms:modified>
</cp:coreProperties>
</file>