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0" r:id="rId3"/>
    <p:sldId id="281" r:id="rId4"/>
    <p:sldId id="265" r:id="rId5"/>
    <p:sldId id="266" r:id="rId6"/>
    <p:sldId id="267" r:id="rId7"/>
    <p:sldId id="269" r:id="rId8"/>
    <p:sldId id="282" r:id="rId9"/>
    <p:sldId id="268" r:id="rId10"/>
    <p:sldId id="270" r:id="rId11"/>
    <p:sldId id="273" r:id="rId12"/>
    <p:sldId id="274" r:id="rId13"/>
    <p:sldId id="275" r:id="rId14"/>
    <p:sldId id="272" r:id="rId15"/>
    <p:sldId id="276" r:id="rId16"/>
    <p:sldId id="277" r:id="rId17"/>
    <p:sldId id="271" r:id="rId18"/>
    <p:sldId id="278" r:id="rId19"/>
    <p:sldId id="279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65"/>
    <p:restoredTop sz="86488"/>
  </p:normalViewPr>
  <p:slideViewPr>
    <p:cSldViewPr snapToGrid="0" snapToObjects="1">
      <p:cViewPr varScale="1">
        <p:scale>
          <a:sx n="213" d="100"/>
          <a:sy n="213" d="100"/>
        </p:scale>
        <p:origin x="208" y="3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7E67-CC93-814C-8BF5-BD3694F89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E7F90-113A-B145-BBB5-784696F34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81123-C9AC-7546-B064-F353479C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BA2F-0347-A84F-BBA3-27C12621F271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34374-8E8F-AB4A-9A27-8874F1B9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26B02-5AF5-564B-B3A8-A2CC211A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E2AC-EA84-3745-B4BE-65B83FBA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6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4317-814E-F248-BB3A-FD02E0FD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20882-6B3F-DC44-9BAB-05136C4F7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6B3D8-1085-E649-B2E5-F19F9FE7B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BA2F-0347-A84F-BBA3-27C12621F271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440AB-F989-7647-96A4-AAA3DA5A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3C029-9EEC-C346-90F9-02377AD5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E2AC-EA84-3745-B4BE-65B83FBA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77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3A4C3E-A643-FC4B-8D61-5948E8FBE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0DC2A-C28C-6C4A-B4ED-10F53899A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C24C8-8F37-7641-887B-C76E9E45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BA2F-0347-A84F-BBA3-27C12621F271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6EB20-E3CA-A343-A548-02FCA9F87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A79F0-2FA4-A04C-A887-D62B7633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E2AC-EA84-3745-B4BE-65B83FBA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0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B4D1-494B-E243-9276-EE6A32AD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1D65C-C064-F04F-AD1B-DFFDD8A1D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A0FC6-AE5B-4740-A845-DFEF66CAE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BA2F-0347-A84F-BBA3-27C12621F271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EC4C5-DAE0-7B40-880E-668C3CF7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E9A59-5FDC-D14E-9DA5-120A4D62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E2AC-EA84-3745-B4BE-65B83FBA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6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387DF-A720-D840-B4EA-943E2B5E3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C0812-7C89-374E-89A3-CDBD685FC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877EF-9C52-4C40-97B5-5988D3002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BA2F-0347-A84F-BBA3-27C12621F271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D21D-70F4-6740-81B8-418571583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8A683-A22B-E545-8447-5AAE2FFA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E2AC-EA84-3745-B4BE-65B83FBA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0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C94B-B627-2642-8207-5BEECED30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11CEC-9E6B-CD45-AFDB-A54E128EC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4FBDD-5767-D34B-8844-8B32DA086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44013-DBF8-6542-A82B-84CC0BBD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BA2F-0347-A84F-BBA3-27C12621F271}" type="datetimeFigureOut">
              <a:rPr lang="en-US" smtClean="0"/>
              <a:t>4/1/22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06D8A-353A-2D4F-87DB-96C458509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7A14A-F6E4-D643-962F-F4043F46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E2AC-EA84-3745-B4BE-65B83FBA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0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4DCF9-BCF1-3D4D-946F-B803A84D9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9865-0882-0341-AE72-AD707DE76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E73C3-5051-924C-BA41-BE182E304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FEFC7-159F-8D46-8685-3629BF9E6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1F289-65C8-9F42-A532-C0E6E3E3B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5AC54C-B938-944C-8351-CC269B3F6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BA2F-0347-A84F-BBA3-27C12621F271}" type="datetimeFigureOut">
              <a:rPr lang="en-US" smtClean="0"/>
              <a:t>4/1/22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F970CE-6458-F74A-B796-9FB4B26B2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306BD1-5348-DC43-B2B1-4ADA375E3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E2AC-EA84-3745-B4BE-65B83FBA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5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23B2-EFFC-AB43-8E31-2E9969B1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480FF-5EA0-144B-A7A0-B0306AFBB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BA2F-0347-A84F-BBA3-27C12621F271}" type="datetimeFigureOut">
              <a:rPr lang="en-US" smtClean="0"/>
              <a:t>4/1/22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596B3-D509-2C4F-A146-4B7FE2E1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C8129-ADFD-8542-B5B5-E693EBB1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E2AC-EA84-3745-B4BE-65B83FBA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5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48D8B-57E6-EF41-B83A-A3015158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BA2F-0347-A84F-BBA3-27C12621F271}" type="datetimeFigureOut">
              <a:rPr lang="en-US" smtClean="0"/>
              <a:t>4/1/22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68EF65-F6FF-AE44-9A63-F044AF42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80F88-4630-174F-BDB3-66542954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E2AC-EA84-3745-B4BE-65B83FBA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54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0E7D6-D8E3-AA48-9D64-998196D00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CFF5-ACBD-8B47-9F47-9F54297A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C89DDD-5C17-2D41-B1FC-C0413D564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C096D-14DA-F64D-857F-CE5B95B13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BA2F-0347-A84F-BBA3-27C12621F271}" type="datetimeFigureOut">
              <a:rPr lang="en-US" smtClean="0"/>
              <a:t>4/1/22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AB23C-B54C-B74A-8E8C-AD01F824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94A18-B551-0646-9643-4C5CDF15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E2AC-EA84-3745-B4BE-65B83FBA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1A27D-5891-C04C-BA18-4C1BB03D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3BD71E-685E-404C-AFAC-5BA3E87FD3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67C95-9F0D-DC4C-BD23-D962BE1A1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D2558-A0A3-174B-8BC8-E1BFFD39F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BA2F-0347-A84F-BBA3-27C12621F271}" type="datetimeFigureOut">
              <a:rPr lang="en-US" smtClean="0"/>
              <a:t>4/1/22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41B9C-80C3-C74B-98CF-6B1DA7D6B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54C8A-F0F5-D74C-9030-832F7F31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0E2AC-EA84-3745-B4BE-65B83FBA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48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6928BC-3800-1A4A-9453-FB1D8459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C903C-F3D6-244A-A151-647F39C06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4C3C1-80FB-DE49-A5A0-A449E67B7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6BA2F-0347-A84F-BBA3-27C12621F271}" type="datetimeFigureOut">
              <a:rPr lang="en-US" smtClean="0"/>
              <a:t>4/1/22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8506C-1B8B-0246-A889-37BE938D9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AB534-3AA7-0648-8529-43D84A2BC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0E2AC-EA84-3745-B4BE-65B83FBA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4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9ACF5-D8A6-EF45-A00B-48CD85014F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Knee Pain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5154C-A028-274F-AF6F-498DBAF11C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51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622A4-F69B-4C41-B68B-F4174A1FF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 of MCL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62182-9FDF-B94F-8DAA-5C1A5A178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treatment is rest and protection </a:t>
            </a:r>
            <a:r>
              <a:rPr lang="en-US" dirty="0" err="1"/>
              <a:t>fropm</a:t>
            </a:r>
            <a:r>
              <a:rPr lang="en-US" dirty="0"/>
              <a:t> repeat valgus episodes by using a brace</a:t>
            </a:r>
          </a:p>
          <a:p>
            <a:r>
              <a:rPr lang="en-US" dirty="0"/>
              <a:t>Keep quads strong</a:t>
            </a:r>
          </a:p>
          <a:p>
            <a:r>
              <a:rPr lang="en-US" dirty="0"/>
              <a:t>usually heals 4-6 weeks</a:t>
            </a:r>
          </a:p>
          <a:p>
            <a:r>
              <a:rPr lang="en-US" dirty="0"/>
              <a:t>Surgery rarely needed</a:t>
            </a:r>
          </a:p>
          <a:p>
            <a:endParaRPr lang="en-US" dirty="0"/>
          </a:p>
          <a:p>
            <a:r>
              <a:rPr lang="en-US" dirty="0"/>
              <a:t>Note other structures can also be damaged if then stress is very severe or combined with a rotational twist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942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C2F67-5F24-104C-89FA-E7F78F19E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0" y="831850"/>
            <a:ext cx="67437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61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E3105B-A77B-8342-9D17-C33F7CEAA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2165350"/>
            <a:ext cx="3276600" cy="252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7A761-53AC-3E4E-A3C1-9B31FB0CE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D6F9D5-77C8-9548-947A-AAE143E90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95" y="1545590"/>
            <a:ext cx="5664200" cy="349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DEF23-FE3B-1E43-B79F-E7B320939EC0}"/>
              </a:ext>
            </a:extLst>
          </p:cNvPr>
          <p:cNvSpPr txBox="1"/>
          <p:nvPr/>
        </p:nvSpPr>
        <p:spPr>
          <a:xfrm>
            <a:off x="2960370" y="480060"/>
            <a:ext cx="351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Meniscal tear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EB1C1-AA82-B14A-9DEF-138AFCA8D7F0}"/>
              </a:ext>
            </a:extLst>
          </p:cNvPr>
          <p:cNvSpPr txBox="1"/>
          <p:nvPr/>
        </p:nvSpPr>
        <p:spPr>
          <a:xfrm>
            <a:off x="6080760" y="741670"/>
            <a:ext cx="590359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history</a:t>
            </a:r>
          </a:p>
          <a:p>
            <a:endParaRPr lang="en-US" dirty="0"/>
          </a:p>
          <a:p>
            <a:r>
              <a:rPr lang="en-US" sz="2400" dirty="0"/>
              <a:t>twisting injury</a:t>
            </a:r>
          </a:p>
          <a:p>
            <a:r>
              <a:rPr lang="en-US" sz="2400" dirty="0"/>
              <a:t>immediate pain</a:t>
            </a:r>
          </a:p>
          <a:p>
            <a:r>
              <a:rPr lang="en-US" sz="2400" dirty="0"/>
              <a:t>pain may be medial / lateral / posterior</a:t>
            </a:r>
          </a:p>
          <a:p>
            <a:r>
              <a:rPr lang="en-US" sz="2400" dirty="0"/>
              <a:t>+/- locking</a:t>
            </a:r>
          </a:p>
          <a:p>
            <a:endParaRPr lang="en-US" sz="2400" dirty="0"/>
          </a:p>
          <a:p>
            <a:r>
              <a:rPr lang="en-US" sz="2400" dirty="0"/>
              <a:t>swells + all over (not </a:t>
            </a:r>
            <a:r>
              <a:rPr lang="en-US" sz="2400" dirty="0" err="1"/>
              <a:t>localised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pain on turns</a:t>
            </a:r>
          </a:p>
          <a:p>
            <a:r>
              <a:rPr lang="en-US" sz="2400" dirty="0"/>
              <a:t>difficulty squatting / hunkering</a:t>
            </a:r>
          </a:p>
          <a:p>
            <a:r>
              <a:rPr lang="en-US" sz="2400" dirty="0"/>
              <a:t>gives way</a:t>
            </a:r>
          </a:p>
          <a:p>
            <a:r>
              <a:rPr lang="en-US" sz="2400" dirty="0"/>
              <a:t>locks</a:t>
            </a:r>
          </a:p>
        </p:txBody>
      </p:sp>
    </p:spTree>
    <p:extLst>
      <p:ext uri="{BB962C8B-B14F-4D97-AF65-F5344CB8AC3E}">
        <p14:creationId xmlns:p14="http://schemas.microsoft.com/office/powerpoint/2010/main" val="1739574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885AB-3E8A-0B40-9BB1-7B849E5A5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1371600"/>
            <a:ext cx="6908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03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5B81-0FF5-944E-97FF-A86BAEC2C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FA601-8CD1-704F-9EA7-3D49EC357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swollen</a:t>
            </a:r>
          </a:p>
          <a:p>
            <a:r>
              <a:rPr lang="en-US" dirty="0"/>
              <a:t>reduced movement</a:t>
            </a:r>
          </a:p>
          <a:p>
            <a:r>
              <a:rPr lang="en-US" dirty="0"/>
              <a:t>twisting tests +</a:t>
            </a:r>
          </a:p>
          <a:p>
            <a:r>
              <a:rPr lang="en-US" dirty="0"/>
              <a:t>tender joint line</a:t>
            </a:r>
          </a:p>
        </p:txBody>
      </p:sp>
    </p:spTree>
    <p:extLst>
      <p:ext uri="{BB962C8B-B14F-4D97-AF65-F5344CB8AC3E}">
        <p14:creationId xmlns:p14="http://schemas.microsoft.com/office/powerpoint/2010/main" val="2613014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A474D-5BD9-B148-B481-E079686AF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E2D99-58D8-AE47-BF70-2E24ABC81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Poor healing, so often needs surgery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6D371-47F2-B74E-96BE-E426498F5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2532781"/>
            <a:ext cx="4622800" cy="35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31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F1EF2A-A22C-7243-A000-44BEE2D8B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0" y="1847850"/>
            <a:ext cx="43688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85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204D9-80AA-894C-8355-47B1A68E2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0" y="1606550"/>
            <a:ext cx="52070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01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CCF885-5BC7-3943-BCF6-4E84B2A98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180" y="934720"/>
            <a:ext cx="5372100" cy="485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4179B-267C-3B4A-80A9-4324099689F7}"/>
              </a:ext>
            </a:extLst>
          </p:cNvPr>
          <p:cNvSpPr txBox="1"/>
          <p:nvPr/>
        </p:nvSpPr>
        <p:spPr>
          <a:xfrm>
            <a:off x="1423035" y="771525"/>
            <a:ext cx="357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Degenerate Meniscus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E56DA-CC8B-924A-B8C0-DFFDE46C336B}"/>
              </a:ext>
            </a:extLst>
          </p:cNvPr>
          <p:cNvSpPr txBox="1"/>
          <p:nvPr/>
        </p:nvSpPr>
        <p:spPr>
          <a:xfrm>
            <a:off x="188595" y="1708785"/>
            <a:ext cx="580644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gradually breaks down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age related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often occurs with osteoarthritis of the knee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medial compartment OA plus degenerate medial meniscus very common</a:t>
            </a:r>
          </a:p>
        </p:txBody>
      </p:sp>
    </p:spTree>
    <p:extLst>
      <p:ext uri="{BB962C8B-B14F-4D97-AF65-F5344CB8AC3E}">
        <p14:creationId xmlns:p14="http://schemas.microsoft.com/office/powerpoint/2010/main" val="4860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6E04-6104-8442-9F3A-F0B6BBE3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en-US" b="1" dirty="0"/>
              <a:t>Referred pain to the knee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D8141-E5E7-7F4B-85F4-E14FA725C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7764"/>
            <a:ext cx="467106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Lumbar spine </a:t>
            </a:r>
            <a:r>
              <a:rPr lang="en-US" dirty="0"/>
              <a:t>(sciatica)				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E2E27-1E56-3543-9E04-F902B7EA0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57668"/>
            <a:ext cx="4246880" cy="4484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02F7E-DC89-584A-A7A6-C50E1EBAF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948" y="2016527"/>
            <a:ext cx="3925632" cy="4379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FAECDB-92EA-6E48-AE1A-1F101091ADC9}"/>
              </a:ext>
            </a:extLst>
          </p:cNvPr>
          <p:cNvSpPr txBox="1"/>
          <p:nvPr/>
        </p:nvSpPr>
        <p:spPr>
          <a:xfrm>
            <a:off x="7726680" y="1327764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Hip Joint</a:t>
            </a:r>
          </a:p>
        </p:txBody>
      </p:sp>
    </p:spTree>
    <p:extLst>
      <p:ext uri="{BB962C8B-B14F-4D97-AF65-F5344CB8AC3E}">
        <p14:creationId xmlns:p14="http://schemas.microsoft.com/office/powerpoint/2010/main" val="248304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905BE6-4F06-0548-A6C8-AD1E7C153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1803400"/>
            <a:ext cx="7264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04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ABC4D-3B15-DA4D-A6CE-284B1BDF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causes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B8F7-D2C4-704C-9EA2-32154E72B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382"/>
            <a:ext cx="10515600" cy="4351338"/>
          </a:xfrm>
        </p:spPr>
        <p:txBody>
          <a:bodyPr/>
          <a:lstStyle/>
          <a:p>
            <a:r>
              <a:rPr lang="en-US" dirty="0"/>
              <a:t>Medial ligament injury</a:t>
            </a:r>
          </a:p>
          <a:p>
            <a:r>
              <a:rPr lang="en-US" dirty="0"/>
              <a:t>Meniscal kin jury</a:t>
            </a:r>
          </a:p>
        </p:txBody>
      </p:sp>
    </p:spTree>
    <p:extLst>
      <p:ext uri="{BB962C8B-B14F-4D97-AF65-F5344CB8AC3E}">
        <p14:creationId xmlns:p14="http://schemas.microsoft.com/office/powerpoint/2010/main" val="181216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90FD9-4BA0-C644-98EB-8DFA2A14B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50" y="603250"/>
            <a:ext cx="74549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13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8D26E-CA0B-4E40-A427-B4C9AE37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63500"/>
            <a:ext cx="76327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1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A5AA0-D900-4545-AEB6-524A611FF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330200"/>
            <a:ext cx="59690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01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F7D5A8-167D-8045-86BF-5D697AE0C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180" y="952500"/>
            <a:ext cx="3149600" cy="495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3DC736-CA05-C64C-A9FD-ED0210EDD197}"/>
              </a:ext>
            </a:extLst>
          </p:cNvPr>
          <p:cNvSpPr txBox="1"/>
          <p:nvPr/>
        </p:nvSpPr>
        <p:spPr>
          <a:xfrm>
            <a:off x="818984" y="767834"/>
            <a:ext cx="513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Medial collateral ligament injury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28DA9-04F9-AF4F-8B1D-C25843FF2ACB}"/>
              </a:ext>
            </a:extLst>
          </p:cNvPr>
          <p:cNvSpPr txBox="1"/>
          <p:nvPr/>
        </p:nvSpPr>
        <p:spPr>
          <a:xfrm>
            <a:off x="763324" y="1844703"/>
            <a:ext cx="606684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history</a:t>
            </a:r>
          </a:p>
          <a:p>
            <a:endParaRPr lang="en-US" dirty="0"/>
          </a:p>
          <a:p>
            <a:r>
              <a:rPr lang="en-US" sz="2400" dirty="0"/>
              <a:t>valgus stress described</a:t>
            </a:r>
          </a:p>
          <a:p>
            <a:r>
              <a:rPr lang="en-US" sz="2400" dirty="0"/>
              <a:t>immediacy medial (inner side of knee) pain</a:t>
            </a:r>
          </a:p>
          <a:p>
            <a:r>
              <a:rPr lang="en-US" sz="2400" dirty="0" err="1"/>
              <a:t>localised</a:t>
            </a:r>
            <a:r>
              <a:rPr lang="en-US" sz="2400" dirty="0"/>
              <a:t> (medial) swelling</a:t>
            </a:r>
          </a:p>
          <a:p>
            <a:endParaRPr lang="en-US" sz="2400" dirty="0"/>
          </a:p>
          <a:p>
            <a:r>
              <a:rPr lang="en-US" sz="2400" dirty="0"/>
              <a:t>typically sore ++ / stiff after inactivity</a:t>
            </a:r>
          </a:p>
          <a:p>
            <a:r>
              <a:rPr lang="en-US" sz="2400" dirty="0"/>
              <a:t>usually does not give way or lock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23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285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05704-6E01-7748-89A3-7ADAE27B9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344" y="1042912"/>
            <a:ext cx="6788315" cy="3755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75D7B-0887-B043-A2D8-0CC30C6E9394}"/>
              </a:ext>
            </a:extLst>
          </p:cNvPr>
          <p:cNvSpPr txBox="1"/>
          <p:nvPr/>
        </p:nvSpPr>
        <p:spPr>
          <a:xfrm>
            <a:off x="310101" y="970059"/>
            <a:ext cx="351447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Grades of MCL Injury</a:t>
            </a:r>
          </a:p>
          <a:p>
            <a:endParaRPr lang="en-US" dirty="0"/>
          </a:p>
          <a:p>
            <a:r>
              <a:rPr lang="en-US" dirty="0"/>
              <a:t>On applying valgus stress</a:t>
            </a:r>
          </a:p>
          <a:p>
            <a:endParaRPr lang="en-US" dirty="0"/>
          </a:p>
          <a:p>
            <a:r>
              <a:rPr lang="en-US" b="1" dirty="0"/>
              <a:t>Grade 1</a:t>
            </a:r>
            <a:r>
              <a:rPr lang="en-US" dirty="0"/>
              <a:t>: 	painful, not loose</a:t>
            </a:r>
          </a:p>
          <a:p>
            <a:endParaRPr lang="en-US" sz="1000" dirty="0"/>
          </a:p>
          <a:p>
            <a:r>
              <a:rPr lang="en-US" b="1" dirty="0"/>
              <a:t>Grade 2</a:t>
            </a:r>
            <a:r>
              <a:rPr lang="en-US" dirty="0"/>
              <a:t>:	pain and loose</a:t>
            </a:r>
          </a:p>
          <a:p>
            <a:endParaRPr lang="en-US" sz="1000" dirty="0"/>
          </a:p>
          <a:p>
            <a:r>
              <a:rPr lang="en-US" b="1" dirty="0"/>
              <a:t>Grade 3</a:t>
            </a:r>
            <a:r>
              <a:rPr lang="en-US" dirty="0"/>
              <a:t>:  n o pain, but very loose</a:t>
            </a:r>
          </a:p>
        </p:txBody>
      </p:sp>
    </p:spTree>
    <p:extLst>
      <p:ext uri="{BB962C8B-B14F-4D97-AF65-F5344CB8AC3E}">
        <p14:creationId xmlns:p14="http://schemas.microsoft.com/office/powerpoint/2010/main" val="134192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219</Words>
  <Application>Microsoft Macintosh PowerPoint</Application>
  <PresentationFormat>Widescreen</PresentationFormat>
  <Paragraphs>61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Knee Pain</vt:lpstr>
      <vt:lpstr>Referred pain to the knee</vt:lpstr>
      <vt:lpstr>Local causes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of MCL injury</vt:lpstr>
      <vt:lpstr>PowerPoint Presentation</vt:lpstr>
      <vt:lpstr>PowerPoint Presentation</vt:lpstr>
      <vt:lpstr>PowerPoint Presentation</vt:lpstr>
      <vt:lpstr>PowerPoint Presentation</vt:lpstr>
      <vt:lpstr>examination</vt:lpstr>
      <vt:lpstr>treatment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</cp:revision>
  <dcterms:created xsi:type="dcterms:W3CDTF">2022-04-01T09:18:56Z</dcterms:created>
  <dcterms:modified xsi:type="dcterms:W3CDTF">2022-04-01T15:01:39Z</dcterms:modified>
</cp:coreProperties>
</file>