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/>
    <p:restoredTop sz="94586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402B-860F-C949-8922-F65F436CB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Wrist and Hand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F9724-8306-2440-9349-224CAB590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194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CC2D-1906-1742-8C62-E361A1BD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4DF0D-21FD-E547-8F56-FD7BD9BB2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8707" y="1647980"/>
            <a:ext cx="4396339" cy="4195763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Carpal tunnel syndrome</a:t>
            </a:r>
          </a:p>
          <a:p>
            <a:r>
              <a:rPr lang="en-IE" dirty="0"/>
              <a:t>Guyon canal syndrome</a:t>
            </a:r>
          </a:p>
          <a:p>
            <a:r>
              <a:rPr lang="en-IE" dirty="0"/>
              <a:t>Flexor/Extensor tendon injuries</a:t>
            </a:r>
          </a:p>
          <a:p>
            <a:r>
              <a:rPr lang="en-IE" dirty="0" err="1"/>
              <a:t>Colles</a:t>
            </a:r>
            <a:r>
              <a:rPr lang="en-IE" dirty="0"/>
              <a:t> fracture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79007-4C0C-0446-824A-7471E3968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What is it? What Causes it?</a:t>
            </a:r>
          </a:p>
          <a:p>
            <a:r>
              <a:rPr lang="en-IE" dirty="0"/>
              <a:t>Risk factors</a:t>
            </a:r>
          </a:p>
          <a:p>
            <a:r>
              <a:rPr lang="en-IE" dirty="0"/>
              <a:t>Symptoms</a:t>
            </a:r>
          </a:p>
          <a:p>
            <a:r>
              <a:rPr lang="en-IE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63279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20EB-1DE8-2A4B-BAD1-C454D6C5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Carpal Tunnel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049C-84F0-DC40-B9B1-2EF7C540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439918"/>
            <a:ext cx="7788166" cy="480848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Compression of the median nerve as it passes through the wrist – narrow passageway</a:t>
            </a:r>
          </a:p>
          <a:p>
            <a:r>
              <a:rPr lang="en-IE" dirty="0"/>
              <a:t>Caused by narrowing of tunnel (mechanical, OA) or increase in size of contents (RA, cysts, tumours)</a:t>
            </a:r>
          </a:p>
          <a:p>
            <a:r>
              <a:rPr lang="en-IE" dirty="0"/>
              <a:t>Risk factors: Anatomy/Sex/Inflammatory conditions</a:t>
            </a:r>
          </a:p>
          <a:p>
            <a:r>
              <a:rPr lang="en-IE" dirty="0"/>
              <a:t>Symptoms: Tingling or numbness in some fingers of hand. Weakness in grip, loss of thumb strength. Burning pain, constant pins and needles</a:t>
            </a:r>
          </a:p>
          <a:p>
            <a:r>
              <a:rPr lang="en-IE" dirty="0"/>
              <a:t>Management: Medication – corticosteroid injection, NSAIDs, glucocorticoid</a:t>
            </a:r>
          </a:p>
          <a:p>
            <a:r>
              <a:rPr lang="en-IE" dirty="0"/>
              <a:t>Mild symptoms: activity modification, night splint</a:t>
            </a:r>
          </a:p>
          <a:p>
            <a:r>
              <a:rPr lang="en-IE" dirty="0"/>
              <a:t>Severe symptoms: Surgery decompression – relieve pressure on nerve by cutting through the carpal ligament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034" name="Picture 10" descr="Carpal Tunnel">
            <a:extLst>
              <a:ext uri="{FF2B5EF4-FFF2-40B4-BE49-F238E27FC236}">
                <a16:creationId xmlns:a16="http://schemas.microsoft.com/office/drawing/2014/main" id="{F6A334B0-F686-834E-959E-ACB34414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84" y="1439918"/>
            <a:ext cx="4096215" cy="42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0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rpal Tunnel Syndrome Symptoms, Treatment, Causes &amp;amp; Tests">
            <a:extLst>
              <a:ext uri="{FF2B5EF4-FFF2-40B4-BE49-F238E27FC236}">
                <a16:creationId xmlns:a16="http://schemas.microsoft.com/office/drawing/2014/main" id="{B47305DC-870A-E547-9D75-D119463B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" y="535259"/>
            <a:ext cx="5610335" cy="52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15 The Forearm Fascia and Retinacula | Musculoskeletal Key">
            <a:extLst>
              <a:ext uri="{FF2B5EF4-FFF2-40B4-BE49-F238E27FC236}">
                <a16:creationId xmlns:a16="http://schemas.microsoft.com/office/drawing/2014/main" id="{E951BD2D-F185-0B4D-997C-BD9DA3E4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14" y="535259"/>
            <a:ext cx="5766452" cy="53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3844-72EA-DC47-80F1-1301C57F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Guyon Canal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9E95-681A-DA45-BEA1-0A147A88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76" y="1955800"/>
            <a:ext cx="6379156" cy="4195481"/>
          </a:xfrm>
        </p:spPr>
        <p:txBody>
          <a:bodyPr/>
          <a:lstStyle/>
          <a:p>
            <a:r>
              <a:rPr lang="en-IE" dirty="0"/>
              <a:t>Very similar to carpal tunnel syndrome although far more rare</a:t>
            </a:r>
          </a:p>
          <a:p>
            <a:r>
              <a:rPr lang="en-IE" dirty="0"/>
              <a:t>Compression on the ulnar nerve</a:t>
            </a:r>
          </a:p>
          <a:p>
            <a:r>
              <a:rPr lang="en-IE" dirty="0"/>
              <a:t>Common in cyclists from pressure on the wrist </a:t>
            </a:r>
          </a:p>
          <a:p>
            <a:r>
              <a:rPr lang="en-IE" dirty="0"/>
              <a:t>Zone 1 – Sensory and motor</a:t>
            </a:r>
          </a:p>
          <a:p>
            <a:r>
              <a:rPr lang="en-IE" dirty="0"/>
              <a:t>Zone 2 – Motor only</a:t>
            </a:r>
          </a:p>
          <a:p>
            <a:r>
              <a:rPr lang="en-IE" dirty="0"/>
              <a:t>Zone 3 – Sensory only</a:t>
            </a:r>
          </a:p>
          <a:p>
            <a:r>
              <a:rPr lang="en-IE" dirty="0"/>
              <a:t>Management – surgical decompression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88F3F3-CC32-994B-8656-48B952C4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83" y="0"/>
            <a:ext cx="4339551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lnar Nerve Entrapment at the Wrist - Dr. Groh">
            <a:extLst>
              <a:ext uri="{FF2B5EF4-FFF2-40B4-BE49-F238E27FC236}">
                <a16:creationId xmlns:a16="http://schemas.microsoft.com/office/drawing/2014/main" id="{3D13E17A-F838-C641-8166-4A694F7F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83" y="3911600"/>
            <a:ext cx="4311541" cy="30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98B9-9F26-7643-8D89-BD5A9CED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73" y="156620"/>
            <a:ext cx="6368006" cy="1400530"/>
          </a:xfrm>
        </p:spPr>
        <p:txBody>
          <a:bodyPr/>
          <a:lstStyle/>
          <a:p>
            <a:r>
              <a:rPr lang="en-IE" dirty="0"/>
              <a:t>Flexor/Extensor Tendon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288-ACE9-B040-8530-E84BDB50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1494264"/>
            <a:ext cx="7192537" cy="4754136"/>
          </a:xfrm>
        </p:spPr>
        <p:txBody>
          <a:bodyPr/>
          <a:lstStyle/>
          <a:p>
            <a:r>
              <a:rPr lang="en-IE" dirty="0"/>
              <a:t>Strong smooth cords that bend and straighten the fingers by connecting the muscles of the forearm and hand to the bones in the fingers and thumb</a:t>
            </a:r>
          </a:p>
          <a:p>
            <a:r>
              <a:rPr lang="en-IE" dirty="0"/>
              <a:t>Usually caused by a cut across the front or back of the wrist, hand or fingers/ Sports injuries / Chronic illness such as RA – muscle more likely to tear</a:t>
            </a:r>
          </a:p>
          <a:p>
            <a:r>
              <a:rPr lang="en-IE" dirty="0"/>
              <a:t>Symptoms: Inability to bend/straighten finger +/- pain / discolouration – blood flow / numbness – nerve damage</a:t>
            </a:r>
          </a:p>
          <a:p>
            <a:r>
              <a:rPr lang="en-IE" dirty="0"/>
              <a:t>Management: Surgical repair – tendon stitched together</a:t>
            </a:r>
          </a:p>
          <a:p>
            <a:r>
              <a:rPr lang="en-IE" dirty="0"/>
              <a:t>Post Op: Splinting, range of movement exercises, strength exercises</a:t>
            </a:r>
          </a:p>
          <a:p>
            <a:endParaRPr lang="en-IE" dirty="0"/>
          </a:p>
        </p:txBody>
      </p:sp>
      <p:pic>
        <p:nvPicPr>
          <p:cNvPr id="3074" name="Picture 2" descr="Flexor Tendon Injuries – Fife Virtual Hand Clinic">
            <a:extLst>
              <a:ext uri="{FF2B5EF4-FFF2-40B4-BE49-F238E27FC236}">
                <a16:creationId xmlns:a16="http://schemas.microsoft.com/office/drawing/2014/main" id="{A2A76252-31A8-B348-8065-9DF9917E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0" y="0"/>
            <a:ext cx="405161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tensor Tendon Injuries – Fife Virtual Hand Clinic">
            <a:extLst>
              <a:ext uri="{FF2B5EF4-FFF2-40B4-BE49-F238E27FC236}">
                <a16:creationId xmlns:a16="http://schemas.microsoft.com/office/drawing/2014/main" id="{051227B5-8371-7C46-AB3D-78FE3E9D8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0" y="3429000"/>
            <a:ext cx="396983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5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791A-3AF0-4E41-AB0F-43F9F454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539206" cy="1074999"/>
          </a:xfrm>
        </p:spPr>
        <p:txBody>
          <a:bodyPr/>
          <a:lstStyle/>
          <a:p>
            <a:r>
              <a:rPr lang="en-IE" dirty="0"/>
              <a:t>Colle’s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6C65-B298-CB47-BEE9-17DDCAFC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349298"/>
            <a:ext cx="7372595" cy="4899101"/>
          </a:xfrm>
        </p:spPr>
        <p:txBody>
          <a:bodyPr/>
          <a:lstStyle/>
          <a:p>
            <a:r>
              <a:rPr lang="en-IE" dirty="0"/>
              <a:t>Fracture of the radius bone in the forearm – ‘broken wrist’</a:t>
            </a:r>
          </a:p>
          <a:p>
            <a:r>
              <a:rPr lang="en-IE" dirty="0"/>
              <a:t>Usually caused by a fall on outstretched arm</a:t>
            </a:r>
          </a:p>
          <a:p>
            <a:r>
              <a:rPr lang="en-IE" dirty="0"/>
              <a:t>Risk factors: Osteoporosis** / Age / Sex / Poor balance</a:t>
            </a:r>
          </a:p>
          <a:p>
            <a:r>
              <a:rPr lang="en-IE" dirty="0"/>
              <a:t>Symptoms: Pain, numbness, tenderness, bruising, deformity of wrist – ‘dinner fork deformity’</a:t>
            </a:r>
          </a:p>
          <a:p>
            <a:r>
              <a:rPr lang="en-IE" dirty="0"/>
              <a:t>Management – depends on severity</a:t>
            </a:r>
          </a:p>
          <a:p>
            <a:r>
              <a:rPr lang="en-IE" dirty="0"/>
              <a:t>Casting / surgical repair </a:t>
            </a:r>
          </a:p>
          <a:p>
            <a:r>
              <a:rPr lang="en-IE" dirty="0"/>
              <a:t>Post op: Scar management, swelling, pain, </a:t>
            </a:r>
            <a:r>
              <a:rPr lang="en-IE" dirty="0" err="1"/>
              <a:t>stifnness</a:t>
            </a:r>
            <a:r>
              <a:rPr lang="en-IE" dirty="0"/>
              <a:t>, range of movement, strength, function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098" name="Picture 2" descr="Internet Scientific Publications">
            <a:extLst>
              <a:ext uri="{FF2B5EF4-FFF2-40B4-BE49-F238E27FC236}">
                <a16:creationId xmlns:a16="http://schemas.microsoft.com/office/drawing/2014/main" id="{E48795BD-0C64-6147-9578-61C71EC3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27" y="0"/>
            <a:ext cx="4174273" cy="39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nner fork deformity">
            <a:extLst>
              <a:ext uri="{FF2B5EF4-FFF2-40B4-BE49-F238E27FC236}">
                <a16:creationId xmlns:a16="http://schemas.microsoft.com/office/drawing/2014/main" id="{75F5E0FA-DAA6-2047-9808-8E35666D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27" y="3798848"/>
            <a:ext cx="4174273" cy="28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60150</TotalTime>
  <Words>373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Wrist and Hand Part 2</vt:lpstr>
      <vt:lpstr>Common Conditions</vt:lpstr>
      <vt:lpstr>Carpal Tunnel Syndrome</vt:lpstr>
      <vt:lpstr>PowerPoint Presentation</vt:lpstr>
      <vt:lpstr>Guyon Canal Syndrome</vt:lpstr>
      <vt:lpstr>Flexor/Extensor Tendon Injuries</vt:lpstr>
      <vt:lpstr>Colle’s Fracture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Wrist and Hand Part II</dc:title>
  <dc:creator>JelizavetaCvetkova</dc:creator>
  <cp:lastModifiedBy>JelizavetaCvetkova</cp:lastModifiedBy>
  <cp:revision>3</cp:revision>
  <dcterms:created xsi:type="dcterms:W3CDTF">2021-12-02T14:57:38Z</dcterms:created>
  <dcterms:modified xsi:type="dcterms:W3CDTF">2022-01-13T09:28:09Z</dcterms:modified>
</cp:coreProperties>
</file>