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58" r:id="rId4"/>
    <p:sldId id="265" r:id="rId5"/>
    <p:sldId id="266" r:id="rId6"/>
    <p:sldId id="256" r:id="rId7"/>
    <p:sldId id="257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6006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F86-187B-054F-AE20-0E134EC9F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E0291-0322-9B4A-9826-912307D7B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3E7D-ACED-A448-B5FD-B032E257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8679-9D19-9D40-A04F-2311DB18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156B-CD7A-614F-9C50-51BED491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6D49-CC1A-0A4F-B681-476E9158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85D0-2A37-F64B-93C0-945ADC599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A2F-308D-AD44-B3AA-B14919FB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5A903-53E2-224E-8CE1-1ADC8C1A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2A55-3C0E-134D-B2FC-FBE34F1C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B9512-9FB6-D047-A1C4-FD61C0885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A838E-01E7-764A-9EBE-A3A253873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A7A8-137C-E34D-88BA-0D402147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05E13-3FE0-574C-97A0-F64F12D8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DF923-412F-4B49-A228-5C37B7D5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BBEB-D518-0C49-8848-4FE003D8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3239-8834-6B44-9E66-C4AB3526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972F-5D85-6147-9446-DF63E2F0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563F-34BB-9D48-8445-996E88C5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701B-1F9E-B549-91A3-75B36841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BFB8-E143-6444-B1D5-15041AD4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CCB40-8FC4-8244-B2F0-BB8353B9C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18F4-38D0-E548-A102-81ECA895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8D51E-DD1D-7E48-A616-958FBD69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FA49B-1A9B-7B43-AEA5-31DD864C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1FD4-9F02-D44D-9B06-5E190483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5C31D-9E6A-D54C-B9BB-C493B1AB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AF18B-981C-4947-935A-DCDA372B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D7980-472A-BE4A-998A-76F79322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B4439-3019-834F-A90E-D7740870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2228E-4385-7B40-8104-85FAD99C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4422-AB82-324A-A14C-A3824B7F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38510-1AC8-1847-91DF-0D10D49F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74D56-97CE-4D49-8CE0-A46970374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E0A5A-BD90-4640-84F1-B9B864F58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09146-951A-F849-9F9D-3345C781F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C3A25-EE64-3D4E-97FB-68F1E790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868EB-15F5-3145-900A-8DE05517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EE3C5-AE74-264C-8789-C6A211B7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B2AF-4A7B-B740-AD13-E53398A4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73E7F-4ABB-1C46-881B-D78E0E6F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1781A-E43C-4A4D-9212-C0200A99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98F2E-85ED-2944-883F-0ED580C9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86E37-2740-B149-9912-1A3C72F9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69A9B-29AC-0149-BA13-1683F015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2AB52-25BB-DA43-8CF9-AADDED9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22BC-0A16-5B43-9F43-94A4ECC1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8206-E787-244F-A89F-1B915816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5DA5-EFC8-6B49-9623-7CD75222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278B6-E372-2D4C-86D6-AAD101A6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A144A-B521-1045-9EA8-BAF0C758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F2BB9-8EC2-944E-9520-122B8155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DDC-E9D7-DE49-95D4-FA87F1EB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6C85A-72A5-9248-8180-214EF0328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B1E54-1B52-7C4A-BA5E-8FCF4B099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BFD01-EBA2-F345-B4FA-4AE52614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3D7B1-7A39-584C-8127-2D2ABBE0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69FC9-9D90-2F44-AA13-B30B07A3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6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FC8A8-36AD-F640-8DE4-0C2FD97E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DFDA4-316F-8B40-A48F-E79E58764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FC6F-C96E-4445-B893-2C04E68CB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10C9-7967-534A-85D7-4208D924B864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2CE2-7D4F-AA49-BDD5-1A8B606A7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0960-B55D-1D44-AFB6-49C75ACE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0758-05DA-094E-9414-8520A652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AA80-E159-2945-9BB0-C9B6C479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Atrila</a:t>
            </a:r>
            <a:r>
              <a:rPr lang="en-US" dirty="0"/>
              <a:t>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9B5C-6BF5-124A-856A-AD98913B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signals in the upper chambers of the heart are chaotic. As a result, the upper chambers shake (quiver). </a:t>
            </a:r>
          </a:p>
          <a:p>
            <a:r>
              <a:rPr lang="en-IE" dirty="0"/>
              <a:t>The AV node is then bombarded with signals trying to get through to the lower heart chambers (ventricles). </a:t>
            </a:r>
          </a:p>
          <a:p>
            <a:r>
              <a:rPr lang="en-IE" dirty="0"/>
              <a:t>This causes a fast and irregular heart rhythm.</a:t>
            </a:r>
          </a:p>
          <a:p>
            <a:r>
              <a:rPr lang="en-IE" dirty="0"/>
              <a:t>The heart rate in atrial fibrillation may range from 100 to 175 beats a minute. </a:t>
            </a:r>
          </a:p>
          <a:p>
            <a:r>
              <a:rPr lang="en-IE" dirty="0"/>
              <a:t>The normal range for a heart rate is 60 to 100 beats a minute.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0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08AE-FD4A-9C46-93F6-97AB8241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FA4F-A9D9-8540-B27A-E0368330F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Blood clots are a dangerous complication of atrial fibrillation that can lead to stroke.</a:t>
            </a:r>
          </a:p>
          <a:p>
            <a:r>
              <a:rPr lang="en-IE" dirty="0"/>
              <a:t>In atrial fibrillation, the chaotic heart rhythm can cause blood to collect in the heart's upper chambers (atria) and form clots. If a blood clot in the left upper chamber (left atrium) breaks free from the heart area, it can travel to the brain and cause a stroke.</a:t>
            </a:r>
          </a:p>
          <a:p>
            <a:r>
              <a:rPr lang="en-IE" dirty="0"/>
              <a:t>The risk of stroke from atrial fibrillation increases as you grow older. Other health conditions also may increase your risk of a stroke due to A-fib,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High blood pressure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Diabetes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Heart failure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Some valvular heart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D17E-4E39-FD48-A305-FC3CE2A2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1D5B-1C98-DF4A-B4C4-B05B995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Eat a nutritious diet</a:t>
            </a:r>
          </a:p>
          <a:p>
            <a:r>
              <a:rPr lang="en-IE" dirty="0"/>
              <a:t>Get regular exercise and maintain a healthy weight</a:t>
            </a:r>
          </a:p>
          <a:p>
            <a:r>
              <a:rPr lang="en-IE" dirty="0"/>
              <a:t>Don't smoke</a:t>
            </a:r>
          </a:p>
          <a:p>
            <a:r>
              <a:rPr lang="en-IE" dirty="0"/>
              <a:t>Avoid or limit alcohol and caffeine</a:t>
            </a:r>
          </a:p>
          <a:p>
            <a:r>
              <a:rPr lang="en-IE" dirty="0"/>
              <a:t>Manage stress, as intense stress and anger can cause heart rhythm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6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E1B-C08E-7342-A31A-82CE403C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3249-37D5-B644-9F5D-8496C634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the underlying condition</a:t>
            </a:r>
          </a:p>
          <a:p>
            <a:r>
              <a:rPr lang="en-US" dirty="0"/>
              <a:t>Blood thinners</a:t>
            </a:r>
          </a:p>
          <a:p>
            <a:r>
              <a:rPr lang="en-US" dirty="0"/>
              <a:t>Ablation</a:t>
            </a:r>
          </a:p>
        </p:txBody>
      </p:sp>
    </p:spTree>
    <p:extLst>
      <p:ext uri="{BB962C8B-B14F-4D97-AF65-F5344CB8AC3E}">
        <p14:creationId xmlns:p14="http://schemas.microsoft.com/office/powerpoint/2010/main" val="260445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AF4E5-1494-9146-9845-B28C2F88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200150"/>
            <a:ext cx="4381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26F0-79D1-5E4F-852D-9A068D44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Heart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32D7-04E2-3D47-98AB-CB7D2BA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signal travels from the sinus node through the two upper heart chambers (atria).</a:t>
            </a:r>
          </a:p>
          <a:p>
            <a:r>
              <a:rPr lang="en-IE" dirty="0"/>
              <a:t>The signal passes through a pathway between the upper and lower chambers called the atrioventricular (AV) node.</a:t>
            </a:r>
          </a:p>
          <a:p>
            <a:r>
              <a:rPr lang="en-IE" dirty="0"/>
              <a:t>The movement of the signal causes your heart to squeeze (contract), sending blood to your heart and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6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ABE24-51A1-BE4F-9E4D-0B192ADA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68300"/>
            <a:ext cx="74168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38392-2C0E-9441-BB03-7649306A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EC604-D591-724C-A480-96A573C0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2.3% in people older than 40 years </a:t>
            </a:r>
          </a:p>
          <a:p>
            <a:r>
              <a:rPr lang="en-IE" dirty="0"/>
              <a:t>5.9% in those older than 65 years. </a:t>
            </a:r>
          </a:p>
          <a:p>
            <a:r>
              <a:rPr lang="en-IE" dirty="0"/>
              <a:t>Approximately 70% of individuals with AF are between 65 and 85 years of age. </a:t>
            </a:r>
          </a:p>
          <a:p>
            <a:r>
              <a:rPr lang="en-IE" dirty="0"/>
              <a:t>The absolute number of men and women with AF is about equal.</a:t>
            </a:r>
          </a:p>
          <a:p>
            <a:r>
              <a:rPr lang="en-IE" dirty="0"/>
              <a:t> After age 75 years, about 60% of the people with AF are women.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AEE81-F34B-9D47-86DC-D7EF69EB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B974C2-456D-2145-9A91-621847AD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Sensations of a fast, fluttering or pounding heartbeat (palpitations)</a:t>
            </a:r>
          </a:p>
          <a:p>
            <a:r>
              <a:rPr lang="en-IE" dirty="0"/>
              <a:t>Chest pain</a:t>
            </a:r>
          </a:p>
          <a:p>
            <a:r>
              <a:rPr lang="en-IE" dirty="0"/>
              <a:t>Dizziness</a:t>
            </a:r>
          </a:p>
          <a:p>
            <a:r>
              <a:rPr lang="en-IE" dirty="0"/>
              <a:t>Fatigue</a:t>
            </a:r>
          </a:p>
          <a:p>
            <a:r>
              <a:rPr lang="en-IE" dirty="0" err="1"/>
              <a:t>Lightheadedness</a:t>
            </a:r>
            <a:endParaRPr lang="en-IE" dirty="0"/>
          </a:p>
          <a:p>
            <a:r>
              <a:rPr lang="en-IE" dirty="0"/>
              <a:t>Reduced ability to exercise</a:t>
            </a:r>
          </a:p>
          <a:p>
            <a:r>
              <a:rPr lang="en-IE" dirty="0"/>
              <a:t>Shortness of breath</a:t>
            </a:r>
          </a:p>
          <a:p>
            <a:r>
              <a:rPr lang="en-IE" dirty="0"/>
              <a:t>Weakness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6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3206-175B-FA43-8334-D5166F3F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 Fib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7C67-128A-F340-8820-06F4F3D2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/>
              <a:t>Occasional (paroxysmal atrial fibrillation).</a:t>
            </a:r>
            <a:r>
              <a:rPr lang="en-IE" dirty="0"/>
              <a:t>  symptoms come and go, usually lasting for a few minutes to hours.. Symptoms might go away on their own. Some people with occasional A-fib need treatment.</a:t>
            </a:r>
          </a:p>
          <a:p>
            <a:r>
              <a:rPr lang="en-IE" b="1" dirty="0"/>
              <a:t>Persistent.</a:t>
            </a:r>
            <a:r>
              <a:rPr lang="en-IE" dirty="0"/>
              <a:t> With this type of atrial fibrillation, the heart rhythm doesn't go back to normal on its own. cardioversion or treatment with medications may necessary.</a:t>
            </a:r>
          </a:p>
          <a:p>
            <a:r>
              <a:rPr lang="en-IE" b="1" dirty="0"/>
              <a:t>Long-standing persistent.</a:t>
            </a:r>
            <a:r>
              <a:rPr lang="en-IE" dirty="0"/>
              <a:t> This type of atrial fibrillation is continuous and lasts longer than 12 months.</a:t>
            </a:r>
          </a:p>
          <a:p>
            <a:r>
              <a:rPr lang="en-IE" b="1" dirty="0"/>
              <a:t>Permanent.</a:t>
            </a:r>
            <a:r>
              <a:rPr lang="en-IE" dirty="0"/>
              <a:t> In this type of atrial fibrillation, the irregular heart rhythm can't be restored. Medications are needed to control the heart rate and to prevent blood clots.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8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6966E-5A39-374A-A279-8B376D3B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2D2EBF-4C39-CD45-9B6E-43F24B6F8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Coronary artery disease</a:t>
            </a:r>
          </a:p>
          <a:p>
            <a:r>
              <a:rPr lang="en-IE" dirty="0"/>
              <a:t>Heart attack</a:t>
            </a:r>
          </a:p>
          <a:p>
            <a:r>
              <a:rPr lang="en-IE" dirty="0"/>
              <a:t>Heart defect that you're born with (congenital heart defect)</a:t>
            </a:r>
          </a:p>
          <a:p>
            <a:r>
              <a:rPr lang="en-IE" dirty="0"/>
              <a:t>Heart valve problems</a:t>
            </a:r>
          </a:p>
          <a:p>
            <a:r>
              <a:rPr lang="en-IE" dirty="0"/>
              <a:t>High blood pressure</a:t>
            </a:r>
          </a:p>
          <a:p>
            <a:r>
              <a:rPr lang="en-IE" dirty="0"/>
              <a:t>Lung diseases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DB30-9534-BB4A-B232-5404C620D3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Physical stress surgery, pneumonia or other illnesses</a:t>
            </a:r>
          </a:p>
          <a:p>
            <a:r>
              <a:rPr lang="en-IE" dirty="0"/>
              <a:t>Previous heart surgery</a:t>
            </a:r>
          </a:p>
          <a:p>
            <a:r>
              <a:rPr lang="en-IE" dirty="0"/>
              <a:t>Problem with the heart's natural pacemaker (sick sinus syndrome)</a:t>
            </a:r>
          </a:p>
          <a:p>
            <a:r>
              <a:rPr lang="en-IE" dirty="0"/>
              <a:t>Sleep </a:t>
            </a:r>
            <a:r>
              <a:rPr lang="en-IE" dirty="0" err="1"/>
              <a:t>apnea</a:t>
            </a:r>
            <a:endParaRPr lang="en-IE" dirty="0"/>
          </a:p>
          <a:p>
            <a:r>
              <a:rPr lang="en-IE" dirty="0"/>
              <a:t>Thyroid disease</a:t>
            </a:r>
          </a:p>
          <a:p>
            <a:r>
              <a:rPr lang="en-IE" dirty="0"/>
              <a:t>Use of stimulants, </a:t>
            </a:r>
            <a:r>
              <a:rPr lang="en-IE" dirty="0" err="1"/>
              <a:t>incl</a:t>
            </a:r>
            <a:r>
              <a:rPr lang="en-IE" dirty="0"/>
              <a:t> certain medications, caffeine, tobacco and alcohol</a:t>
            </a:r>
          </a:p>
          <a:p>
            <a:r>
              <a:rPr lang="en-IE" dirty="0"/>
              <a:t>Viral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0D3C1F-2789-3F45-90D2-F600B1DD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8CE74-D200-0849-A2E3-0184342F6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b="1" dirty="0"/>
              <a:t>Age.</a:t>
            </a:r>
            <a:r>
              <a:rPr lang="en-IE" dirty="0"/>
              <a:t> The older a person is, the greater the risk of developing atrial fibrillation.</a:t>
            </a:r>
          </a:p>
          <a:p>
            <a:r>
              <a:rPr lang="en-IE" b="1" dirty="0"/>
              <a:t>Heart disease.</a:t>
            </a:r>
            <a:r>
              <a:rPr lang="en-IE" dirty="0"/>
              <a:t> heart valve problems, congenital heart disease, congestive heart failure, coronary artery disease, or a history of heart attack or heart surgery</a:t>
            </a:r>
          </a:p>
          <a:p>
            <a:r>
              <a:rPr lang="en-IE" b="1" dirty="0"/>
              <a:t>High blood pressure.</a:t>
            </a:r>
            <a:r>
              <a:rPr lang="en-IE" dirty="0"/>
              <a:t> Having high blood pressure, especially if it's not well controlled.</a:t>
            </a:r>
          </a:p>
          <a:p>
            <a:r>
              <a:rPr lang="en-IE" b="1" dirty="0"/>
              <a:t>Thyroid disease.</a:t>
            </a:r>
            <a:r>
              <a:rPr lang="en-IE" dirty="0"/>
              <a:t> In some people, thyroid problems may trigger heart rhythm problems (arrhythmias), including atrial fibrillation.</a:t>
            </a:r>
          </a:p>
          <a:p>
            <a:r>
              <a:rPr lang="en-IE" b="1" dirty="0"/>
              <a:t>Other chronic health conditions.</a:t>
            </a:r>
            <a:r>
              <a:rPr lang="en-IE" dirty="0"/>
              <a:t> People with certain chronic conditions such as diabetes, metabolic syndrome, chronic kidney disease, lung disease or sleep </a:t>
            </a:r>
            <a:r>
              <a:rPr lang="en-IE" dirty="0" err="1"/>
              <a:t>apnea</a:t>
            </a:r>
            <a:r>
              <a:rPr lang="en-IE" dirty="0"/>
              <a:t> have an increased risk of atrial fibrillation.</a:t>
            </a:r>
          </a:p>
          <a:p>
            <a:r>
              <a:rPr lang="en-IE" b="1" dirty="0"/>
              <a:t>Drinking alcohol.</a:t>
            </a:r>
            <a:r>
              <a:rPr lang="en-IE" dirty="0"/>
              <a:t> For some people, drinking alcohol can trigger an episode of atrial fibrillation. Binge drinking further increases the risk.</a:t>
            </a:r>
          </a:p>
          <a:p>
            <a:r>
              <a:rPr lang="en-IE" b="1" dirty="0"/>
              <a:t>Obesity.</a:t>
            </a:r>
            <a:r>
              <a:rPr lang="en-IE" dirty="0"/>
              <a:t> People who have obesity are at higher risk of developing atrial fibrillation.</a:t>
            </a:r>
          </a:p>
          <a:p>
            <a:r>
              <a:rPr lang="en-IE" b="1" dirty="0"/>
              <a:t>Family history.</a:t>
            </a:r>
            <a:r>
              <a:rPr lang="en-IE" dirty="0"/>
              <a:t> An increased risk of atrial fibrillation occurs in some families.</a:t>
            </a:r>
          </a:p>
          <a:p>
            <a:r>
              <a:rPr lang="en-IE" b="1" dirty="0"/>
              <a:t>Prolonged intense athletic activity </a:t>
            </a:r>
            <a:r>
              <a:rPr lang="en-IE" dirty="0"/>
              <a:t>over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6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749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Atrila Fibrillation</vt:lpstr>
      <vt:lpstr>PowerPoint Presentation</vt:lpstr>
      <vt:lpstr>Regular Heart Rhythm</vt:lpstr>
      <vt:lpstr>PowerPoint Presentation</vt:lpstr>
      <vt:lpstr>Prevalence</vt:lpstr>
      <vt:lpstr>Symptoms</vt:lpstr>
      <vt:lpstr>Types of A Fib</vt:lpstr>
      <vt:lpstr>Causes</vt:lpstr>
      <vt:lpstr>Risk factors</vt:lpstr>
      <vt:lpstr>Complications</vt:lpstr>
      <vt:lpstr>Prevention</vt:lpstr>
      <vt:lpstr>Treatment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Symptoms</dc:title>
  <dc:subject/>
  <dc:creator>Noel McCaffrey</dc:creator>
  <cp:keywords/>
  <dc:description/>
  <cp:lastModifiedBy>Noel McCaffrey</cp:lastModifiedBy>
  <cp:revision>4</cp:revision>
  <dcterms:created xsi:type="dcterms:W3CDTF">2021-11-19T09:19:15Z</dcterms:created>
  <dcterms:modified xsi:type="dcterms:W3CDTF">2021-11-19T16:59:15Z</dcterms:modified>
  <cp:category/>
</cp:coreProperties>
</file>